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92" r:id="rId3"/>
    <p:sldId id="313" r:id="rId4"/>
    <p:sldId id="279" r:id="rId5"/>
    <p:sldId id="314" r:id="rId6"/>
    <p:sldId id="288" r:id="rId7"/>
    <p:sldId id="290" r:id="rId8"/>
    <p:sldId id="339" r:id="rId9"/>
    <p:sldId id="316" r:id="rId10"/>
    <p:sldId id="330" r:id="rId11"/>
    <p:sldId id="420" r:id="rId12"/>
    <p:sldId id="421" r:id="rId13"/>
    <p:sldId id="321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62" r:id="rId32"/>
    <p:sldId id="359" r:id="rId33"/>
    <p:sldId id="361" r:id="rId34"/>
    <p:sldId id="366" r:id="rId35"/>
    <p:sldId id="373" r:id="rId36"/>
    <p:sldId id="400" r:id="rId37"/>
    <p:sldId id="368" r:id="rId38"/>
    <p:sldId id="363" r:id="rId39"/>
    <p:sldId id="364" r:id="rId40"/>
    <p:sldId id="365" r:id="rId41"/>
    <p:sldId id="360" r:id="rId42"/>
    <p:sldId id="369" r:id="rId43"/>
    <p:sldId id="370" r:id="rId44"/>
    <p:sldId id="372" r:id="rId45"/>
    <p:sldId id="393" r:id="rId46"/>
    <p:sldId id="394" r:id="rId47"/>
    <p:sldId id="329" r:id="rId48"/>
    <p:sldId id="375" r:id="rId49"/>
    <p:sldId id="395" r:id="rId50"/>
    <p:sldId id="376" r:id="rId51"/>
    <p:sldId id="377" r:id="rId52"/>
    <p:sldId id="396" r:id="rId53"/>
    <p:sldId id="378" r:id="rId54"/>
    <p:sldId id="379" r:id="rId55"/>
    <p:sldId id="381" r:id="rId56"/>
    <p:sldId id="397" r:id="rId57"/>
    <p:sldId id="382" r:id="rId58"/>
    <p:sldId id="383" r:id="rId59"/>
    <p:sldId id="384" r:id="rId60"/>
    <p:sldId id="398" r:id="rId61"/>
    <p:sldId id="385" r:id="rId62"/>
    <p:sldId id="386" r:id="rId63"/>
    <p:sldId id="387" r:id="rId64"/>
    <p:sldId id="399" r:id="rId65"/>
    <p:sldId id="389" r:id="rId66"/>
    <p:sldId id="390" r:id="rId67"/>
    <p:sldId id="391" r:id="rId68"/>
    <p:sldId id="417" r:id="rId69"/>
    <p:sldId id="401" r:id="rId70"/>
    <p:sldId id="402" r:id="rId71"/>
    <p:sldId id="404" r:id="rId72"/>
    <p:sldId id="403" r:id="rId73"/>
    <p:sldId id="406" r:id="rId74"/>
    <p:sldId id="405" r:id="rId75"/>
    <p:sldId id="413" r:id="rId76"/>
    <p:sldId id="407" r:id="rId77"/>
    <p:sldId id="408" r:id="rId78"/>
    <p:sldId id="409" r:id="rId79"/>
    <p:sldId id="410" r:id="rId80"/>
    <p:sldId id="411" r:id="rId81"/>
    <p:sldId id="416" r:id="rId82"/>
    <p:sldId id="412" r:id="rId83"/>
    <p:sldId id="423" r:id="rId84"/>
    <p:sldId id="333" r:id="rId85"/>
    <p:sldId id="334" r:id="rId86"/>
    <p:sldId id="336" r:id="rId87"/>
    <p:sldId id="332" r:id="rId88"/>
    <p:sldId id="285" r:id="rId89"/>
    <p:sldId id="42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0F395-06A0-449E-A5D1-A173447277C7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A04EE-ECD4-4535-9E31-CAF18EE5B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9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832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282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1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9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767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6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9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843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81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274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4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36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800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4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68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7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329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4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21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52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6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D614-34FE-4D89-82BD-BD11D4DC6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45A25-987A-47E7-9686-4204C13D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F81A6-746C-4F6A-8F37-83D1A48A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2789-2310-4A71-8A70-47DD3BD2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8CFF1-9161-428A-9685-39E568E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0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B96F-42DB-486F-98C2-4E4E5722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B20FC-F5D4-4F30-A4BF-ED49740AD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DC76-A07C-462B-B407-5B7077BC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8A704-C8D5-49CC-BE95-C8276887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98E6-EDAB-40EB-9372-14B40F51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7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5FCFD-94B1-40A7-B023-89C2038DC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BD313-5711-4350-A26E-350D4F4D4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C5AF-7C6A-43B4-8675-71120115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5A457-A501-4250-9284-A1948F7A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C1547-892A-498C-A71A-E4520D4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2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6808-8AAE-4BE8-A1A6-4CE26A5D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E3D9-2FA4-478E-B735-0FD50F1F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4A3F-718F-4CFF-9263-E9F118F3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4D79-883A-494D-8CAE-0FBC23E8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2BA6B-B21E-41B1-9378-2B334F37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32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B6BC-A5BD-449D-A796-A8543D9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638CA-C8F2-4AF1-B139-87738D90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B00EF-A3E6-402C-849C-DDA42B05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1F50D-9992-41B6-B0FF-7BE1EC6F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A506-74DE-414A-8A66-B10B4E1D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90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CC9B-F9D7-4FDE-9F0C-E16320C3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29DD-3D3A-4804-906B-B760D9667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64C21-EBC6-44B9-B78A-A2C6827AE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53226-DCF7-40C8-AD80-84422299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A62E4-4482-47A6-996F-6F6C7CE2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1CA58-5C58-4A08-93F3-16C597C6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37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FD02-91C2-4A60-9946-80DCA268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02F86-0824-49E4-A309-88DAE097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CC53-31D0-4B4F-95F2-D6831E1B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8FA03-ED85-4063-AAFB-70EB33E9B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29FFD-CB99-4308-B9C6-41F1FB05F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AF528-5A23-4668-8D99-D5A6ECE6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15A6F-26A8-49D8-96E6-F836D30A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6C27BF-6A0D-4D99-92E2-D62A67C9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8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582-0D21-429D-93AB-DC544D3A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64219-5C53-4187-B390-DD96E0B9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8A271-E4A2-4F10-85B7-07E9F20A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C0DCE-BC42-4720-80EF-3D32638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96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E861-C485-493C-B5AD-5DEA6328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CFAE2-AD7D-4D10-883E-C9BCABD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0FE48-FEAD-431D-B206-1CFE8E8D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39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0DC1-635C-42B6-83C9-FAE9DEC2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109C-B892-42BB-9746-4B9349956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57F9D-122E-4999-9FEB-16EC6931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B15F8-800E-4065-9BBF-C435EE2C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31CF6-35FA-47FD-8C07-77CCD0E5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310B4-BECD-4A75-913C-45F257BD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1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4022-61A0-4450-AE65-CA4BB450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066FF-1169-467E-AD41-BFF18ED07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FE608-E5F9-4A30-8A06-CFCC9C49E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2C460-1FE8-41D6-89DA-057B899D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C3C84-B2A1-4DA7-9F2A-3E138A93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12008-B7B9-4180-9709-A0F0F0C7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282DA-E200-44FD-89AB-C23F4147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D9813-33F0-46C7-99E5-F5876A33C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89BD-83FE-4406-84EF-21597634A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48F87-16AD-4988-8C58-0AF03452F9C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DB4B-37E1-478B-940A-458759BC1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E71CA-A630-4164-96CF-33DE71B7F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2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cifar10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pache-mxnet/transposed-convolutions-explained-with-ms-excel-52d13030c7e8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409.1556.pdf" TargetMode="External"/><Relationship Id="rId5" Type="http://schemas.openxmlformats.org/officeDocument/2006/relationships/hyperlink" Target="https://pytorch.org/docs/stable/generated/torch.transpose.html" TargetMode="External"/><Relationship Id="rId4" Type="http://schemas.openxmlformats.org/officeDocument/2006/relationships/hyperlink" Target="http://makeyourownneuralnetwork.blogspot.com/2020/02/calculating-output-size-of-convolution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313"/>
            <a:ext cx="9144000" cy="618173"/>
          </a:xfrm>
        </p:spPr>
        <p:txBody>
          <a:bodyPr>
            <a:noAutofit/>
          </a:bodyPr>
          <a:lstStyle/>
          <a:p>
            <a:r>
              <a:rPr lang="en-GB" sz="4800" dirty="0"/>
              <a:t>Convolution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102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CAF8-82EB-4098-A5D3-5F5795A9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25" y="382541"/>
            <a:ext cx="10515600" cy="1325563"/>
          </a:xfrm>
        </p:spPr>
        <p:txBody>
          <a:bodyPr/>
          <a:lstStyle/>
          <a:p>
            <a:r>
              <a:rPr lang="en-GB" dirty="0"/>
              <a:t>Dot product and convolution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0731C-9BCC-4594-95DF-A1F1D114A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16"/>
          <a:stretch/>
        </p:blipFill>
        <p:spPr>
          <a:xfrm>
            <a:off x="761125" y="1930138"/>
            <a:ext cx="10296525" cy="589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7C0E0-21ED-4CA7-8792-631CD0959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82" r="33266"/>
          <a:stretch/>
        </p:blipFill>
        <p:spPr>
          <a:xfrm>
            <a:off x="2759092" y="2632418"/>
            <a:ext cx="6871316" cy="103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5D55B00-1DD4-448B-8A97-F38F0AF87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2900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dirty="0"/>
                  <a:t>The convolution between an image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/>
                  <a:t> and a kernel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400" dirty="0"/>
                  <a:t> is given as   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5D55B00-1DD4-448B-8A97-F38F0AF87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5EB87C-B660-4B05-89B3-92A904686422}"/>
                  </a:ext>
                </a:extLst>
              </p:cNvPr>
              <p:cNvSpPr/>
              <p:nvPr/>
            </p:nvSpPr>
            <p:spPr>
              <a:xfrm>
                <a:off x="2126743" y="4480744"/>
                <a:ext cx="8384970" cy="113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5EB87C-B660-4B05-89B3-92A904686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43" y="4480744"/>
                <a:ext cx="8384970" cy="113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8612D4A-FD55-42B8-BF39-FEC3DF95EE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26014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b="0" dirty="0"/>
                  <a:t>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 are indices in the kernel grid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are indices in the image grid.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 denotes the radius of the kernel.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8612D4A-FD55-42B8-BF39-FEC3DF95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6014"/>
                <a:ext cx="10515600" cy="1325563"/>
              </a:xfrm>
              <a:prstGeom prst="rect">
                <a:avLst/>
              </a:prstGeom>
              <a:blipFill>
                <a:blip r:embed="rId5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34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2862C0-6AFB-4683-A074-120AE4698154}"/>
              </a:ext>
            </a:extLst>
          </p:cNvPr>
          <p:cNvGrpSpPr/>
          <p:nvPr/>
        </p:nvGrpSpPr>
        <p:grpSpPr>
          <a:xfrm>
            <a:off x="565381" y="3198850"/>
            <a:ext cx="5679244" cy="4666857"/>
            <a:chOff x="201487" y="3161527"/>
            <a:chExt cx="5679244" cy="466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914ABD-1A57-4438-B9F3-D899AE2D3BC7}"/>
                </a:ext>
              </a:extLst>
            </p:cNvPr>
            <p:cNvGrpSpPr/>
            <p:nvPr/>
          </p:nvGrpSpPr>
          <p:grpSpPr>
            <a:xfrm>
              <a:off x="201487" y="3161527"/>
              <a:ext cx="5679244" cy="4666857"/>
              <a:chOff x="182826" y="2191143"/>
              <a:chExt cx="5679244" cy="4666857"/>
            </a:xfrm>
          </p:grpSpPr>
          <p:pic>
            <p:nvPicPr>
              <p:cNvPr id="1030" name="Picture 6" descr="https://ahmedbesbes.com/images/GIF.gif">
                <a:extLst>
                  <a:ext uri="{FF2B5EF4-FFF2-40B4-BE49-F238E27FC236}">
                    <a16:creationId xmlns:a16="http://schemas.microsoft.com/office/drawing/2014/main" id="{1FADC0CD-4894-43D0-B647-6B475EBAF6D6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26" y="2191143"/>
                <a:ext cx="5679244" cy="4666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9B3EB00-EA0E-4997-916E-CB08F36B99BE}"/>
                  </a:ext>
                </a:extLst>
              </p:cNvPr>
              <p:cNvSpPr/>
              <p:nvPr/>
            </p:nvSpPr>
            <p:spPr>
              <a:xfrm>
                <a:off x="765110" y="4655976"/>
                <a:ext cx="2276670" cy="2052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BAB666F-E88A-4099-AA37-0A8871BC6F96}"/>
                  </a:ext>
                </a:extLst>
              </p:cNvPr>
              <p:cNvSpPr/>
              <p:nvPr/>
            </p:nvSpPr>
            <p:spPr>
              <a:xfrm>
                <a:off x="3360748" y="5278016"/>
                <a:ext cx="1640459" cy="14306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8A17D7-018E-49CE-92AD-A0FAE6D50EF6}"/>
                </a:ext>
              </a:extLst>
            </p:cNvPr>
            <p:cNvSpPr/>
            <p:nvPr/>
          </p:nvSpPr>
          <p:spPr>
            <a:xfrm>
              <a:off x="1434107" y="5763208"/>
              <a:ext cx="494523" cy="4851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79C286-1B3D-4328-A07D-1312CAFE8E05}"/>
                </a:ext>
              </a:extLst>
            </p:cNvPr>
            <p:cNvSpPr/>
            <p:nvPr/>
          </p:nvSpPr>
          <p:spPr>
            <a:xfrm>
              <a:off x="1965952" y="5821138"/>
              <a:ext cx="839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Kernel </a:t>
              </a:r>
            </a:p>
          </p:txBody>
        </p:sp>
      </p:grpSp>
      <p:sp>
        <p:nvSpPr>
          <p:cNvPr id="276" name="Title 1">
            <a:extLst>
              <a:ext uri="{FF2B5EF4-FFF2-40B4-BE49-F238E27FC236}">
                <a16:creationId xmlns:a16="http://schemas.microsoft.com/office/drawing/2014/main" id="{B0AF6EC9-C7B0-4CCD-9C0E-FE99302E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98" y="308458"/>
            <a:ext cx="10050569" cy="1081642"/>
          </a:xfrm>
        </p:spPr>
        <p:txBody>
          <a:bodyPr>
            <a:normAutofit/>
          </a:bodyPr>
          <a:lstStyle/>
          <a:p>
            <a:r>
              <a:rPr lang="en-GB" dirty="0"/>
              <a:t>Convolutional Neural Network</a:t>
            </a:r>
            <a:endParaRPr lang="en-GB" sz="3200" b="1" dirty="0">
              <a:latin typeface="Garamond" panose="020204040303010108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4736071-D16B-4EFF-A212-699E28BB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296" y="1144753"/>
            <a:ext cx="5155704" cy="57091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3632E-E52E-4E8A-92E2-8D8A114B8680}"/>
              </a:ext>
            </a:extLst>
          </p:cNvPr>
          <p:cNvSpPr/>
          <p:nvPr/>
        </p:nvSpPr>
        <p:spPr>
          <a:xfrm>
            <a:off x="8154956" y="405491"/>
            <a:ext cx="3442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Depending on values, a kernel can cause a wide range of effects</a:t>
            </a:r>
          </a:p>
        </p:txBody>
      </p:sp>
      <p:pic>
        <p:nvPicPr>
          <p:cNvPr id="12" name="Picture 2" descr="http://machinelearninguru.com/_images/topics/computer_vision/basics/convolution/1.JPG">
            <a:extLst>
              <a:ext uri="{FF2B5EF4-FFF2-40B4-BE49-F238E27FC236}">
                <a16:creationId xmlns:a16="http://schemas.microsoft.com/office/drawing/2014/main" id="{774EEC47-941A-4FA3-880C-6E5C4F4B6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6" y="1144753"/>
            <a:ext cx="3642746" cy="254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E50A19-6302-4E87-98C6-0E588EF5CBC5}"/>
              </a:ext>
            </a:extLst>
          </p:cNvPr>
          <p:cNvSpPr/>
          <p:nvPr/>
        </p:nvSpPr>
        <p:spPr>
          <a:xfrm>
            <a:off x="0" y="4528652"/>
            <a:ext cx="1474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matrix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97035-D0C8-4865-8EE1-27E2FABC2605}"/>
              </a:ext>
            </a:extLst>
          </p:cNvPr>
          <p:cNvGrpSpPr/>
          <p:nvPr/>
        </p:nvGrpSpPr>
        <p:grpSpPr>
          <a:xfrm>
            <a:off x="5081335" y="2170474"/>
            <a:ext cx="1369382" cy="377945"/>
            <a:chOff x="5081335" y="2170474"/>
            <a:chExt cx="1369382" cy="3779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1CE682-B914-48D5-805D-C12370C67DF2}"/>
                </a:ext>
              </a:extLst>
            </p:cNvPr>
            <p:cNvSpPr/>
            <p:nvPr/>
          </p:nvSpPr>
          <p:spPr>
            <a:xfrm>
              <a:off x="5133240" y="2170474"/>
              <a:ext cx="13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dot product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20DFD8-3C5E-4294-9C42-89C29DD11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1335" y="2548419"/>
              <a:ext cx="133439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9FB5BB-8F2B-4C06-A766-0185A12D88F2}"/>
              </a:ext>
            </a:extLst>
          </p:cNvPr>
          <p:cNvGrpSpPr/>
          <p:nvPr/>
        </p:nvGrpSpPr>
        <p:grpSpPr>
          <a:xfrm>
            <a:off x="5475614" y="4581068"/>
            <a:ext cx="1374448" cy="377946"/>
            <a:chOff x="5475614" y="4581068"/>
            <a:chExt cx="1374448" cy="377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196F8D-FB96-4DC6-9F83-4F576815F797}"/>
                </a:ext>
              </a:extLst>
            </p:cNvPr>
            <p:cNvSpPr/>
            <p:nvPr/>
          </p:nvSpPr>
          <p:spPr>
            <a:xfrm>
              <a:off x="5557592" y="4581068"/>
              <a:ext cx="12924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convolution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E7A00E1-A4D1-486C-A871-07B27A752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5614" y="4959014"/>
              <a:ext cx="133439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144185-2B82-4558-8FFE-169E09FEFE7F}"/>
              </a:ext>
            </a:extLst>
          </p:cNvPr>
          <p:cNvGrpSpPr/>
          <p:nvPr/>
        </p:nvGrpSpPr>
        <p:grpSpPr>
          <a:xfrm>
            <a:off x="3964229" y="2718574"/>
            <a:ext cx="2789569" cy="1994615"/>
            <a:chOff x="3964229" y="2718574"/>
            <a:chExt cx="2789569" cy="19946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6F5B028-B14A-4137-A0E3-E39AED006E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64229" y="2718574"/>
              <a:ext cx="1169011" cy="6661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8D1472-1F9B-4233-A2DC-FA71479D4ADD}"/>
                </a:ext>
              </a:extLst>
            </p:cNvPr>
            <p:cNvSpPr/>
            <p:nvPr/>
          </p:nvSpPr>
          <p:spPr>
            <a:xfrm>
              <a:off x="5137536" y="3049340"/>
              <a:ext cx="16162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followed by activation function </a:t>
              </a:r>
              <a:r>
                <a:rPr lang="en-GB" i="1" dirty="0"/>
                <a:t>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2D4EA2-8B07-4422-96B0-BF7674856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5865" y="3569627"/>
              <a:ext cx="787376" cy="11435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401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>
            <a:extLst>
              <a:ext uri="{FF2B5EF4-FFF2-40B4-BE49-F238E27FC236}">
                <a16:creationId xmlns:a16="http://schemas.microsoft.com/office/drawing/2014/main" id="{B0AF6EC9-C7B0-4CCD-9C0E-FE99302E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98" y="308458"/>
            <a:ext cx="10050569" cy="1081642"/>
          </a:xfrm>
        </p:spPr>
        <p:txBody>
          <a:bodyPr>
            <a:normAutofit/>
          </a:bodyPr>
          <a:lstStyle/>
          <a:p>
            <a:r>
              <a:rPr lang="en-GB" dirty="0"/>
              <a:t>Convolutional Neural Network</a:t>
            </a:r>
            <a:endParaRPr lang="en-GB" sz="3200" b="1" dirty="0">
              <a:latin typeface="Garamond" panose="020204040303010108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23C9ED-57F7-4ED6-83D7-35C28DE5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004"/>
            <a:ext cx="12192000" cy="43152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5F51EE-9C3F-4E0A-B9D8-17E1BA9B8EF7}"/>
              </a:ext>
            </a:extLst>
          </p:cNvPr>
          <p:cNvSpPr/>
          <p:nvPr/>
        </p:nvSpPr>
        <p:spPr>
          <a:xfrm>
            <a:off x="0" y="1558636"/>
            <a:ext cx="394855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93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B2835C-2EC7-45E2-B945-BA04081D1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4" t="12596" r="10292" b="9248"/>
          <a:stretch/>
        </p:blipFill>
        <p:spPr>
          <a:xfrm>
            <a:off x="736847" y="958788"/>
            <a:ext cx="10200442" cy="5161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11187-CF84-4C84-8BEE-E32166B13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06" y="0"/>
            <a:ext cx="4081794" cy="37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34C6E-DACC-46F5-BDC0-7793B2344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4" t="12327" r="9709" b="10107"/>
          <a:stretch/>
        </p:blipFill>
        <p:spPr>
          <a:xfrm>
            <a:off x="736846" y="941032"/>
            <a:ext cx="10271465" cy="5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6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601E0-049B-4EE5-B4BB-CA95C08AE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6" t="12460" r="10946" b="10244"/>
          <a:stretch/>
        </p:blipFill>
        <p:spPr>
          <a:xfrm>
            <a:off x="807868" y="949912"/>
            <a:ext cx="10049522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86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A8ED7-700F-4B2E-AEAC-2F3CBAF4F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8" t="13133" r="10364" b="10108"/>
          <a:stretch/>
        </p:blipFill>
        <p:spPr>
          <a:xfrm>
            <a:off x="810491" y="994299"/>
            <a:ext cx="10117922" cy="50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2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E7413-8995-4538-90AA-6696C6E01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13402" r="10218" b="11856"/>
          <a:stretch/>
        </p:blipFill>
        <p:spPr>
          <a:xfrm>
            <a:off x="825622" y="1012054"/>
            <a:ext cx="10120545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4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0641E-9E48-4F02-B8BB-77DBB344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4" t="13401" r="10256" b="9571"/>
          <a:stretch/>
        </p:blipFill>
        <p:spPr>
          <a:xfrm>
            <a:off x="958788" y="1012054"/>
            <a:ext cx="9982839" cy="5086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E6516F-E9CD-4189-9D7C-DC1C5B854DFA}"/>
              </a:ext>
            </a:extLst>
          </p:cNvPr>
          <p:cNvSpPr/>
          <p:nvPr/>
        </p:nvSpPr>
        <p:spPr>
          <a:xfrm>
            <a:off x="6267635" y="2911876"/>
            <a:ext cx="4793942" cy="3009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FF5A4-C235-48B7-AD16-F724F59F4773}"/>
              </a:ext>
            </a:extLst>
          </p:cNvPr>
          <p:cNvSpPr/>
          <p:nvPr/>
        </p:nvSpPr>
        <p:spPr>
          <a:xfrm>
            <a:off x="7094196" y="3665266"/>
            <a:ext cx="3704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https://cs.stanford.edu/people/karpathy/convnetjs/demo/cifar10.html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31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46F65-CDBC-40F9-896D-8B2D56958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2" t="16629" r="9574" b="9247"/>
          <a:stretch/>
        </p:blipFill>
        <p:spPr>
          <a:xfrm>
            <a:off x="763480" y="1225118"/>
            <a:ext cx="10261275" cy="48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CF5D-53F9-4568-AF0A-EC3A9769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807" y="3011749"/>
            <a:ext cx="7743825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GB" sz="3200" dirty="0"/>
            </a:br>
            <a:r>
              <a:rPr lang="en-GB" sz="3200" dirty="0"/>
              <a:t>1. Linear regression</a:t>
            </a:r>
            <a:br>
              <a:rPr lang="en-GB" sz="3200" dirty="0"/>
            </a:br>
            <a:r>
              <a:rPr lang="en-GB" sz="3200" dirty="0"/>
              <a:t>2. Multilayer perceptron</a:t>
            </a:r>
            <a:br>
              <a:rPr lang="en-GB" sz="3200" dirty="0"/>
            </a:br>
            <a:r>
              <a:rPr lang="en-GB" sz="3200" dirty="0"/>
              <a:t>3. Convolutional neural network</a:t>
            </a:r>
            <a:br>
              <a:rPr lang="en-GB" sz="3200" dirty="0"/>
            </a:br>
            <a:r>
              <a:rPr lang="en-GB" sz="3200" dirty="0"/>
              <a:t>4. Data processing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3606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A29BA-7BF7-4A99-9EFE-395252E7B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1" t="13403" r="11279" b="10507"/>
          <a:stretch/>
        </p:blipFill>
        <p:spPr>
          <a:xfrm>
            <a:off x="790112" y="1012054"/>
            <a:ext cx="10026823" cy="50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4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15909-429F-4DB7-8D17-E4CDE04F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4" t="13939" r="10256" b="10193"/>
          <a:stretch/>
        </p:blipFill>
        <p:spPr>
          <a:xfrm>
            <a:off x="834501" y="1047564"/>
            <a:ext cx="10107126" cy="50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DA89-6C1F-427C-8142-863481E7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6029-5E35-4446-9485-C6909A08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F56CA-36E6-4F35-B5CD-D20E83A17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3402" r="9744" b="10193"/>
          <a:stretch/>
        </p:blipFill>
        <p:spPr>
          <a:xfrm>
            <a:off x="838200" y="1012054"/>
            <a:ext cx="10165773" cy="504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5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F4DFF-C7D2-4EA6-8BC4-6DFF4493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6" t="12596" r="16189" b="10664"/>
          <a:stretch/>
        </p:blipFill>
        <p:spPr>
          <a:xfrm>
            <a:off x="932155" y="958788"/>
            <a:ext cx="9286044" cy="50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5BF1C-2A92-4F20-9B8B-0003F3170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4" t="12326" r="10000" b="9563"/>
          <a:stretch/>
        </p:blipFill>
        <p:spPr>
          <a:xfrm>
            <a:off x="896644" y="941032"/>
            <a:ext cx="10076155" cy="51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1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4A9104-EA1F-4FF7-9C4B-6D1DE2395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4" t="13402" r="9914" b="9719"/>
          <a:stretch/>
        </p:blipFill>
        <p:spPr>
          <a:xfrm>
            <a:off x="861134" y="1012054"/>
            <a:ext cx="10122057" cy="50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4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C9935-84AA-49DA-8B9D-43174B39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9" t="13537" r="10000" b="10349"/>
          <a:stretch/>
        </p:blipFill>
        <p:spPr>
          <a:xfrm>
            <a:off x="878888" y="1020932"/>
            <a:ext cx="10093911" cy="50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7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D91EEB-70E7-4E5A-8CFC-21AE7710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2" t="12730" r="9489" b="9877"/>
          <a:stretch/>
        </p:blipFill>
        <p:spPr>
          <a:xfrm>
            <a:off x="887767" y="967666"/>
            <a:ext cx="10147378" cy="51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A9B27-DDC4-4951-9E71-AE8D145F9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5" t="12998" r="9744" b="9720"/>
          <a:stretch/>
        </p:blipFill>
        <p:spPr>
          <a:xfrm>
            <a:off x="896645" y="985421"/>
            <a:ext cx="10107328" cy="51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ED803-428C-4658-A516-4D610E7B6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9" t="14074" r="10170" b="9720"/>
          <a:stretch/>
        </p:blipFill>
        <p:spPr>
          <a:xfrm>
            <a:off x="878888" y="1056443"/>
            <a:ext cx="10073129" cy="50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8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CF5D-53F9-4568-AF0A-EC3A9769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781" y="2415867"/>
            <a:ext cx="7743825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36837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8081FA-D7E4-4C5D-93D4-FAE22A312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0" t="13939" r="12475" b="13066"/>
          <a:stretch/>
        </p:blipFill>
        <p:spPr>
          <a:xfrm>
            <a:off x="976544" y="1047564"/>
            <a:ext cx="9694415" cy="482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87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3A88E4-D2AB-45FE-B77A-7339084B5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13402" r="9659" b="9302"/>
          <a:stretch/>
        </p:blipFill>
        <p:spPr>
          <a:xfrm>
            <a:off x="852256" y="1012054"/>
            <a:ext cx="10162108" cy="51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16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08A72-A1C0-41E1-8971-C1EA4D2B0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1" t="25097" r="10874" b="10646"/>
          <a:stretch/>
        </p:blipFill>
        <p:spPr>
          <a:xfrm>
            <a:off x="935182" y="1784411"/>
            <a:ext cx="9931086" cy="42435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F83CE87-BF0A-44F7-B698-2D3FDA55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3"/>
            <a:ext cx="10515600" cy="1325563"/>
          </a:xfrm>
        </p:spPr>
        <p:txBody>
          <a:bodyPr/>
          <a:lstStyle/>
          <a:p>
            <a:r>
              <a:rPr lang="en-GB" dirty="0"/>
              <a:t>How to keep spatial size: zero paddings </a:t>
            </a:r>
          </a:p>
        </p:txBody>
      </p:sp>
    </p:spTree>
    <p:extLst>
      <p:ext uri="{BB962C8B-B14F-4D97-AF65-F5344CB8AC3E}">
        <p14:creationId xmlns:p14="http://schemas.microsoft.com/office/powerpoint/2010/main" val="1494977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E2CCA-45EF-4C03-9844-C3FFF6074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5" t="26443" r="9831" b="10663"/>
          <a:stretch/>
        </p:blipFill>
        <p:spPr>
          <a:xfrm>
            <a:off x="932154" y="1873187"/>
            <a:ext cx="10061427" cy="41535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60967D-3174-44A2-8F51-1D639F70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3"/>
            <a:ext cx="10515600" cy="1325563"/>
          </a:xfrm>
        </p:spPr>
        <p:txBody>
          <a:bodyPr/>
          <a:lstStyle/>
          <a:p>
            <a:r>
              <a:rPr lang="en-GB" dirty="0"/>
              <a:t>How to keep spatial size: zero paddings </a:t>
            </a:r>
          </a:p>
        </p:txBody>
      </p:sp>
    </p:spTree>
    <p:extLst>
      <p:ext uri="{BB962C8B-B14F-4D97-AF65-F5344CB8AC3E}">
        <p14:creationId xmlns:p14="http://schemas.microsoft.com/office/powerpoint/2010/main" val="3758758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D794-706E-4F23-9B82-443323F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Magic formula (output volume size)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convoluted with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filters </a:t>
                </a:r>
                <a:r>
                  <a:rPr lang="en-GB" b="1" i="1" dirty="0">
                    <a:latin typeface="Cambria Math" panose="02040503050406030204" pitchFamily="18" charset="0"/>
                  </a:rPr>
                  <a:t>K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Kernel of size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Stride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zero-padding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Output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den>
                    </m:f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𝑺</m:t>
                        </m:r>
                      </m:den>
                    </m:f>
                    <m:r>
                      <a:rPr lang="en-GB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b="1" i="1" dirty="0">
                    <a:latin typeface="Cambria Math" panose="02040503050406030204" pitchFamily="18" charset="0"/>
                  </a:rPr>
                  <a:t>  = K</a:t>
                </a:r>
              </a:p>
              <a:p>
                <a:endParaRPr lang="en-GB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5FA22C9-DD4A-4DD3-A1DE-E7242E33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717" y="2438400"/>
            <a:ext cx="4927283" cy="2400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6D1ADB-4BE9-411D-8BA6-10F2D795A5AF}"/>
              </a:ext>
            </a:extLst>
          </p:cNvPr>
          <p:cNvSpPr/>
          <p:nvPr/>
        </p:nvSpPr>
        <p:spPr>
          <a:xfrm>
            <a:off x="1257300" y="2266950"/>
            <a:ext cx="4057650" cy="1647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46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B0AD4-1390-4242-A331-96EC7831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6" t="14283" r="10800" b="12932"/>
          <a:stretch/>
        </p:blipFill>
        <p:spPr>
          <a:xfrm>
            <a:off x="1091953" y="1070264"/>
            <a:ext cx="9783194" cy="48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7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59E99-539A-4022-B748-79CC2241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20" y="0"/>
            <a:ext cx="801356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A9D394-6597-4707-BFEA-DF4364279475}"/>
              </a:ext>
            </a:extLst>
          </p:cNvPr>
          <p:cNvSpPr/>
          <p:nvPr/>
        </p:nvSpPr>
        <p:spPr>
          <a:xfrm>
            <a:off x="9390294" y="6449172"/>
            <a:ext cx="2716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https://pytorch.org/docs/stable/nn.html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161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D794-706E-4F23-9B82-443323F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Magic formula (number of parameters)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convoluted with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filters </a:t>
                </a:r>
                <a:r>
                  <a:rPr lang="en-GB" b="1" i="1" dirty="0">
                    <a:latin typeface="Cambria Math" panose="02040503050406030204" pitchFamily="18" charset="0"/>
                  </a:rPr>
                  <a:t>K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Kernel of size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Stride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zero-padding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GB" b="1" i="1" dirty="0"/>
              </a:p>
              <a:p>
                <a:r>
                  <a:rPr lang="en-GB" dirty="0"/>
                  <a:t>Produces number of parameters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per filter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(total number of parameters: weights + basis)</a:t>
                </a:r>
                <a:endParaRPr lang="en-GB" b="1" i="1" dirty="0">
                  <a:latin typeface="Cambria Math" panose="02040503050406030204" pitchFamily="18" charset="0"/>
                </a:endParaRPr>
              </a:p>
              <a:p>
                <a:endParaRPr lang="en-GB" b="1" i="1" dirty="0"/>
              </a:p>
              <a:p>
                <a:endParaRPr lang="en-GB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291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4A8-AB35-44D4-8124-4C7A97AF1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5" t="12595" r="9660" b="10821"/>
          <a:stretch/>
        </p:blipFill>
        <p:spPr>
          <a:xfrm>
            <a:off x="932154" y="958788"/>
            <a:ext cx="10082209" cy="50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C98EA-B29F-42E6-B540-A33FD37E2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3" t="12594" r="9915" b="10980"/>
          <a:stretch/>
        </p:blipFill>
        <p:spPr>
          <a:xfrm>
            <a:off x="861133" y="958788"/>
            <a:ext cx="10122057" cy="50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EAFACE-854E-43EB-9555-AEA52E79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798"/>
            <a:ext cx="6095238" cy="45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BE870-5B4B-49A0-B106-A041698D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" y="1329797"/>
            <a:ext cx="6095238" cy="45714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EB52AC-37DB-4CD7-BC4A-B1BC309FCDEA}"/>
              </a:ext>
            </a:extLst>
          </p:cNvPr>
          <p:cNvCxnSpPr/>
          <p:nvPr/>
        </p:nvCxnSpPr>
        <p:spPr>
          <a:xfrm>
            <a:off x="2665097" y="4152088"/>
            <a:ext cx="0" cy="1244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5761-E28E-4A6E-A208-C6C767820662}"/>
              </a:ext>
            </a:extLst>
          </p:cNvPr>
          <p:cNvCxnSpPr>
            <a:cxnSpLocks/>
          </p:cNvCxnSpPr>
          <p:nvPr/>
        </p:nvCxnSpPr>
        <p:spPr>
          <a:xfrm flipH="1">
            <a:off x="775972" y="4139388"/>
            <a:ext cx="18891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1FD7A36-95A7-45BE-BD93-9EF4B58CBCDF}"/>
              </a:ext>
            </a:extLst>
          </p:cNvPr>
          <p:cNvSpPr txBox="1">
            <a:spLocks/>
          </p:cNvSpPr>
          <p:nvPr/>
        </p:nvSpPr>
        <p:spPr>
          <a:xfrm>
            <a:off x="6096000" y="872993"/>
            <a:ext cx="3954757" cy="1398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Math behind: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5EA133AA-AD00-4823-9143-BE36D891DD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198017"/>
                <a:ext cx="6364916" cy="24558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dirty="0"/>
                  <a:t>1: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5EA133AA-AD00-4823-9143-BE36D891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8017"/>
                <a:ext cx="6364916" cy="2455820"/>
              </a:xfrm>
              <a:prstGeom prst="rect">
                <a:avLst/>
              </a:prstGeom>
              <a:blipFill>
                <a:blip r:embed="rId4"/>
                <a:stretch>
                  <a:fillRect l="-14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DC3B266-3CA9-4118-92CD-731EF5471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1934" y="1284443"/>
                <a:ext cx="6364916" cy="3006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GB" sz="2400" dirty="0"/>
              </a:p>
              <a:p>
                <a:r>
                  <a:rPr lang="en-GB" sz="2400" dirty="0"/>
                  <a:t>2: Model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sz="2400" b="1" dirty="0"/>
              </a:p>
              <a:p>
                <a:endParaRPr lang="en-GB" sz="2400" b="1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DC3B266-3CA9-4118-92CD-731EF5471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34" y="1284443"/>
                <a:ext cx="6364916" cy="3006037"/>
              </a:xfrm>
              <a:prstGeom prst="rect">
                <a:avLst/>
              </a:prstGeom>
              <a:blipFill>
                <a:blip r:embed="rId5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4804EAFC-F867-423D-B9CB-3114E8885C59}"/>
              </a:ext>
            </a:extLst>
          </p:cNvPr>
          <p:cNvSpPr txBox="1">
            <a:spLocks/>
          </p:cNvSpPr>
          <p:nvPr/>
        </p:nvSpPr>
        <p:spPr>
          <a:xfrm>
            <a:off x="6147862" y="4320273"/>
            <a:ext cx="6364916" cy="300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5: Inference (inference)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7021E3E7-4B52-4D64-991A-5CA4084A53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6328" y="3851963"/>
                <a:ext cx="6364916" cy="3006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GB" sz="2400" dirty="0"/>
              </a:p>
              <a:p>
                <a:r>
                  <a:rPr lang="en-GB" sz="2400" dirty="0"/>
                  <a:t>4: Optimization (training): gradient descent 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	</a:t>
                </a:r>
                <a:r>
                  <a:rPr lang="en-GB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GB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m:rPr>
                        <m:nor/>
                      </m:rPr>
                      <a:rPr lang="en-GB" sz="2400" b="1" i="1" dirty="0">
                        <a:solidFill>
                          <a:schemeClr val="tx1"/>
                        </a:solidFill>
                      </a:rPr>
                      <m:t>L</m:t>
                    </m:r>
                    <m:r>
                      <m:rPr>
                        <m:nor/>
                      </m:rPr>
                      <a:rPr lang="en-GB" sz="2400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m:rPr>
                        <m:nor/>
                      </m:rPr>
                      <a:rPr lang="en-GB" sz="24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7021E3E7-4B52-4D64-991A-5CA4084A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28" y="3851963"/>
                <a:ext cx="6364916" cy="3006037"/>
              </a:xfrm>
              <a:prstGeom prst="rect">
                <a:avLst/>
              </a:prstGeom>
              <a:blipFill>
                <a:blip r:embed="rId6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3E2B953-61B5-4881-ADE2-160F331BFD82}"/>
              </a:ext>
            </a:extLst>
          </p:cNvPr>
          <p:cNvGrpSpPr/>
          <p:nvPr/>
        </p:nvGrpSpPr>
        <p:grpSpPr>
          <a:xfrm>
            <a:off x="6085583" y="2469140"/>
            <a:ext cx="6364916" cy="3006037"/>
            <a:chOff x="6085583" y="2469140"/>
            <a:chExt cx="6364916" cy="3006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itle 1">
                  <a:extLst>
                    <a:ext uri="{FF2B5EF4-FFF2-40B4-BE49-F238E27FC236}">
                      <a16:creationId xmlns:a16="http://schemas.microsoft.com/office/drawing/2014/main" id="{D97CDE66-F99D-4E9F-9F4D-BCE64371E2F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85583" y="2469140"/>
                  <a:ext cx="6364916" cy="30060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endParaRPr lang="en-GB" sz="2400" b="1" dirty="0"/>
                </a:p>
                <a:p>
                  <a:r>
                    <a:rPr lang="en-GB" sz="2400" dirty="0"/>
                    <a:t>3: Loss function: mean square error</a:t>
                  </a:r>
                </a:p>
                <a:p>
                  <a:endParaRPr lang="en-GB" sz="2400" b="1" i="1" dirty="0"/>
                </a:p>
                <a:p>
                  <a:r>
                    <a:rPr lang="en-GB" sz="2400" b="1" i="1" dirty="0"/>
                    <a:t>	 L</a:t>
                  </a:r>
                  <a:r>
                    <a:rPr lang="en-GB" sz="2400" dirty="0"/>
                    <a:t>(</a:t>
                  </a:r>
                  <a14:m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en-GB" sz="2400" dirty="0"/>
                    <a:t>)=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lit/>
                            </m:rP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GB" sz="2400" dirty="0"/>
                </a:p>
                <a:p>
                  <a:endParaRPr lang="en-GB" sz="2400" dirty="0"/>
                </a:p>
                <a:p>
                  <a:endParaRPr lang="en-GB" sz="2400" dirty="0"/>
                </a:p>
                <a:p>
                  <a:endParaRPr lang="en-GB" sz="2400" dirty="0"/>
                </a:p>
              </p:txBody>
            </p:sp>
          </mc:Choice>
          <mc:Fallback xmlns="">
            <p:sp>
              <p:nvSpPr>
                <p:cNvPr id="22" name="Title 1">
                  <a:extLst>
                    <a:ext uri="{FF2B5EF4-FFF2-40B4-BE49-F238E27FC236}">
                      <a16:creationId xmlns:a16="http://schemas.microsoft.com/office/drawing/2014/main" id="{D97CDE66-F99D-4E9F-9F4D-BCE64371E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583" y="2469140"/>
                  <a:ext cx="6364916" cy="3006037"/>
                </a:xfrm>
                <a:prstGeom prst="rect">
                  <a:avLst/>
                </a:prstGeom>
                <a:blipFill>
                  <a:blip r:embed="rId7"/>
                  <a:stretch>
                    <a:fillRect l="-143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0B9F7B-6D11-429E-88EA-18D23F0A8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6041" y="4108450"/>
              <a:ext cx="177211" cy="3941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0A0ABD9-A583-48AC-A3A4-669F55FC891C}"/>
                    </a:ext>
                  </a:extLst>
                </p:cNvPr>
                <p:cNvSpPr/>
                <p:nvPr/>
              </p:nvSpPr>
              <p:spPr>
                <a:xfrm>
                  <a:off x="7128340" y="4407415"/>
                  <a:ext cx="12698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0A0ABD9-A583-48AC-A3A4-669F55FC89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340" y="4407415"/>
                  <a:ext cx="126989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006E473-BFCA-4CB5-8DEA-6BD249EBE2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" y="132922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2A271-2AD5-4B7F-B1BF-1274CB9EC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5" t="12461" r="10000" b="10664"/>
          <a:stretch/>
        </p:blipFill>
        <p:spPr>
          <a:xfrm>
            <a:off x="870012" y="949911"/>
            <a:ext cx="10102788" cy="50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6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7FB14-4646-461D-BAB4-34E51CE98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4" t="15241" r="9766" b="9904"/>
          <a:stretch/>
        </p:blipFill>
        <p:spPr>
          <a:xfrm>
            <a:off x="895350" y="1133474"/>
            <a:ext cx="101060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3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61119-8B51-4806-B01D-CD832075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3365" r="10312" b="9808"/>
          <a:stretch/>
        </p:blipFill>
        <p:spPr>
          <a:xfrm>
            <a:off x="914400" y="1009650"/>
            <a:ext cx="1002030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8F3D6-D9D1-43C0-8A15-A63BE5747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8" t="12933" r="9922" b="9904"/>
          <a:stretch/>
        </p:blipFill>
        <p:spPr>
          <a:xfrm>
            <a:off x="876300" y="981074"/>
            <a:ext cx="10106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1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D794-706E-4F23-9B82-443323FD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1875" cy="1325563"/>
          </a:xfrm>
        </p:spPr>
        <p:txBody>
          <a:bodyPr/>
          <a:lstStyle/>
          <a:p>
            <a:r>
              <a:rPr lang="en-GB" dirty="0"/>
              <a:t>Magic formula (output volume size after pooling)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convoluted with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Kernel of size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Stride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Output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den>
                    </m:f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𝑭</m:t>
                        </m:r>
                      </m:num>
                      <m:den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𝑺</m:t>
                        </m:r>
                      </m:den>
                    </m:f>
                    <m:r>
                      <a:rPr lang="en-GB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b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endParaRPr lang="en-GB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6D1ADB-4BE9-411D-8BA6-10F2D795A5AF}"/>
              </a:ext>
            </a:extLst>
          </p:cNvPr>
          <p:cNvSpPr/>
          <p:nvPr/>
        </p:nvSpPr>
        <p:spPr>
          <a:xfrm>
            <a:off x="1257300" y="2266951"/>
            <a:ext cx="3028950" cy="83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71CDD-A3AD-469E-8176-29E2B925F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2686050"/>
            <a:ext cx="3848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2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</p:spTree>
    <p:extLst>
      <p:ext uri="{BB962C8B-B14F-4D97-AF65-F5344CB8AC3E}">
        <p14:creationId xmlns:p14="http://schemas.microsoft.com/office/powerpoint/2010/main" val="322938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58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1168400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545112" y="4571184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224x224x64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6E40B5-5C7C-4011-8FF9-6270345CEEBD}"/>
              </a:ext>
            </a:extLst>
          </p:cNvPr>
          <p:cNvSpPr/>
          <p:nvPr/>
        </p:nvSpPr>
        <p:spPr>
          <a:xfrm>
            <a:off x="425688" y="4881639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(3x3x3)x64+64</a:t>
            </a:r>
          </a:p>
        </p:txBody>
      </p:sp>
    </p:spTree>
    <p:extLst>
      <p:ext uri="{BB962C8B-B14F-4D97-AF65-F5344CB8AC3E}">
        <p14:creationId xmlns:p14="http://schemas.microsoft.com/office/powerpoint/2010/main" val="3361779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1718815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1095527" y="4571184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224x224x64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34A1F-51C5-4EA9-9E1C-6339821EA32F}"/>
              </a:ext>
            </a:extLst>
          </p:cNvPr>
          <p:cNvSpPr/>
          <p:nvPr/>
        </p:nvSpPr>
        <p:spPr>
          <a:xfrm>
            <a:off x="930419" y="485729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(3x3x64)x64+64</a:t>
            </a:r>
          </a:p>
        </p:txBody>
      </p:sp>
    </p:spTree>
    <p:extLst>
      <p:ext uri="{BB962C8B-B14F-4D97-AF65-F5344CB8AC3E}">
        <p14:creationId xmlns:p14="http://schemas.microsoft.com/office/powerpoint/2010/main" val="1822438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2127188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1503900" y="4571184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112x112x64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34A1F-51C5-4EA9-9E1C-6339821EA32F}"/>
              </a:ext>
            </a:extLst>
          </p:cNvPr>
          <p:cNvSpPr/>
          <p:nvPr/>
        </p:nvSpPr>
        <p:spPr>
          <a:xfrm flipH="1">
            <a:off x="1968950" y="4857298"/>
            <a:ext cx="48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3876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CF5D-53F9-4568-AF0A-EC3A9769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781" y="2415867"/>
            <a:ext cx="7743825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801047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2535560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1826132" y="4601869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112x112x128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0D002-F60D-4FD3-9F6A-76B7F4139342}"/>
              </a:ext>
            </a:extLst>
          </p:cNvPr>
          <p:cNvSpPr/>
          <p:nvPr/>
        </p:nvSpPr>
        <p:spPr>
          <a:xfrm>
            <a:off x="1604186" y="4935689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(3x3x64)x128+128</a:t>
            </a:r>
          </a:p>
        </p:txBody>
      </p:sp>
    </p:spTree>
    <p:extLst>
      <p:ext uri="{BB962C8B-B14F-4D97-AF65-F5344CB8AC3E}">
        <p14:creationId xmlns:p14="http://schemas.microsoft.com/office/powerpoint/2010/main" val="3888148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3112609" y="3817398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2403181" y="459299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112x112x128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71364-CD9F-4D03-BFE3-6E979F51E8EC}"/>
              </a:ext>
            </a:extLst>
          </p:cNvPr>
          <p:cNvSpPr/>
          <p:nvPr/>
        </p:nvSpPr>
        <p:spPr>
          <a:xfrm>
            <a:off x="2163911" y="4877585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(3x3x128)x128+128</a:t>
            </a:r>
          </a:p>
        </p:txBody>
      </p:sp>
    </p:spTree>
    <p:extLst>
      <p:ext uri="{BB962C8B-B14F-4D97-AF65-F5344CB8AC3E}">
        <p14:creationId xmlns:p14="http://schemas.microsoft.com/office/powerpoint/2010/main" val="3893414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3512102" y="3817398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2935843" y="4592991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56x56x128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71364-CD9F-4D03-BFE3-6E979F51E8EC}"/>
              </a:ext>
            </a:extLst>
          </p:cNvPr>
          <p:cNvSpPr/>
          <p:nvPr/>
        </p:nvSpPr>
        <p:spPr>
          <a:xfrm>
            <a:off x="3362401" y="49179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75250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3902722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3319191" y="4601869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56x56x256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8692A-72D9-4756-9A97-870C4C6134C0}"/>
              </a:ext>
            </a:extLst>
          </p:cNvPr>
          <p:cNvSpPr/>
          <p:nvPr/>
        </p:nvSpPr>
        <p:spPr>
          <a:xfrm>
            <a:off x="2945144" y="4900178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(3x3x128)x256+256</a:t>
            </a:r>
          </a:p>
        </p:txBody>
      </p:sp>
    </p:spTree>
    <p:extLst>
      <p:ext uri="{BB962C8B-B14F-4D97-AF65-F5344CB8AC3E}">
        <p14:creationId xmlns:p14="http://schemas.microsoft.com/office/powerpoint/2010/main" val="641440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4497525" y="3835154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3913994" y="4610747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56x56x256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EA624-F058-4F9A-94C0-3F487F07B3FF}"/>
              </a:ext>
            </a:extLst>
          </p:cNvPr>
          <p:cNvSpPr/>
          <p:nvPr/>
        </p:nvSpPr>
        <p:spPr>
          <a:xfrm>
            <a:off x="3566582" y="4891300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(3x3x256)x256+256</a:t>
            </a:r>
          </a:p>
        </p:txBody>
      </p:sp>
    </p:spTree>
    <p:extLst>
      <p:ext uri="{BB962C8B-B14F-4D97-AF65-F5344CB8AC3E}">
        <p14:creationId xmlns:p14="http://schemas.microsoft.com/office/powerpoint/2010/main" val="97916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5056819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4473288" y="4601869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56x56x256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13D81D-4D33-468F-9831-91640FB9C92F}"/>
              </a:ext>
            </a:extLst>
          </p:cNvPr>
          <p:cNvSpPr/>
          <p:nvPr/>
        </p:nvSpPr>
        <p:spPr>
          <a:xfrm>
            <a:off x="4116998" y="4918443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(3x3x256)x256+256</a:t>
            </a:r>
          </a:p>
        </p:txBody>
      </p:sp>
    </p:spTree>
    <p:extLst>
      <p:ext uri="{BB962C8B-B14F-4D97-AF65-F5344CB8AC3E}">
        <p14:creationId xmlns:p14="http://schemas.microsoft.com/office/powerpoint/2010/main" val="1066583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5456312" y="3826276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4872781" y="4601869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28x28x256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13D81D-4D33-468F-9831-91640FB9C92F}"/>
              </a:ext>
            </a:extLst>
          </p:cNvPr>
          <p:cNvSpPr/>
          <p:nvPr/>
        </p:nvSpPr>
        <p:spPr>
          <a:xfrm>
            <a:off x="5288850" y="49184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229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5864687" y="3817398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5281156" y="4592991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28x28x512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7942A-13C3-48BD-B1A5-7245D712E58C}"/>
              </a:ext>
            </a:extLst>
          </p:cNvPr>
          <p:cNvSpPr/>
          <p:nvPr/>
        </p:nvSpPr>
        <p:spPr>
          <a:xfrm>
            <a:off x="4914738" y="4874055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(3x3x256)x512+512</a:t>
            </a:r>
          </a:p>
        </p:txBody>
      </p:sp>
    </p:spTree>
    <p:extLst>
      <p:ext uri="{BB962C8B-B14F-4D97-AF65-F5344CB8AC3E}">
        <p14:creationId xmlns:p14="http://schemas.microsoft.com/office/powerpoint/2010/main" val="2408568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6432857" y="3817398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5849326" y="4592991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28x28x512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CF355-428A-4633-8420-EFA46DE74EAA}"/>
              </a:ext>
            </a:extLst>
          </p:cNvPr>
          <p:cNvSpPr/>
          <p:nvPr/>
        </p:nvSpPr>
        <p:spPr>
          <a:xfrm>
            <a:off x="5484158" y="4874055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(3x3x512)x512+512</a:t>
            </a:r>
          </a:p>
        </p:txBody>
      </p:sp>
    </p:spTree>
    <p:extLst>
      <p:ext uri="{BB962C8B-B14F-4D97-AF65-F5344CB8AC3E}">
        <p14:creationId xmlns:p14="http://schemas.microsoft.com/office/powerpoint/2010/main" val="4110514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7001028" y="3808520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6417497" y="4584113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28x28x512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007CD-E315-415B-AF98-CA32498708B7}"/>
              </a:ext>
            </a:extLst>
          </p:cNvPr>
          <p:cNvSpPr/>
          <p:nvPr/>
        </p:nvSpPr>
        <p:spPr>
          <a:xfrm>
            <a:off x="6016818" y="4882931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(3x3x512)x512+512</a:t>
            </a:r>
          </a:p>
        </p:txBody>
      </p:sp>
    </p:spTree>
    <p:extLst>
      <p:ext uri="{BB962C8B-B14F-4D97-AF65-F5344CB8AC3E}">
        <p14:creationId xmlns:p14="http://schemas.microsoft.com/office/powerpoint/2010/main" val="375948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6D913-3E58-43C1-9928-F5247C4B7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17" t="4207" r="3750" b="24154"/>
          <a:stretch/>
        </p:blipFill>
        <p:spPr>
          <a:xfrm>
            <a:off x="1790700" y="1579698"/>
            <a:ext cx="8267700" cy="4117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1584AE-85E7-4FFC-9078-A914FC2382E3}"/>
              </a:ext>
            </a:extLst>
          </p:cNvPr>
          <p:cNvSpPr/>
          <p:nvPr/>
        </p:nvSpPr>
        <p:spPr>
          <a:xfrm>
            <a:off x="1517650" y="1987550"/>
            <a:ext cx="2006600" cy="330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BFC2CB-3721-4086-B0D3-5D9FB9B091C8}"/>
              </a:ext>
            </a:extLst>
          </p:cNvPr>
          <p:cNvSpPr/>
          <p:nvPr/>
        </p:nvSpPr>
        <p:spPr>
          <a:xfrm>
            <a:off x="1142436" y="1579698"/>
            <a:ext cx="2591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Data (</a:t>
            </a:r>
            <a:r>
              <a:rPr lang="en-GB" dirty="0" err="1"/>
              <a:t>eg.</a:t>
            </a:r>
            <a:r>
              <a:rPr lang="en-GB" dirty="0"/>
              <a:t> Images, sounds)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47838-BE1B-48E8-83A6-240F68170B09}"/>
              </a:ext>
            </a:extLst>
          </p:cNvPr>
          <p:cNvSpPr/>
          <p:nvPr/>
        </p:nvSpPr>
        <p:spPr>
          <a:xfrm>
            <a:off x="3734364" y="1579698"/>
            <a:ext cx="6238310" cy="4211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CA51A-23D7-41C3-BE61-3A638E4866A5}"/>
              </a:ext>
            </a:extLst>
          </p:cNvPr>
          <p:cNvSpPr/>
          <p:nvPr/>
        </p:nvSpPr>
        <p:spPr>
          <a:xfrm>
            <a:off x="6251546" y="1156909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0BABF9-F6EB-46B9-8E9D-A73111F27854}"/>
              </a:ext>
            </a:extLst>
          </p:cNvPr>
          <p:cNvSpPr/>
          <p:nvPr/>
        </p:nvSpPr>
        <p:spPr>
          <a:xfrm>
            <a:off x="9972674" y="3000378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Loss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D80210-BE7B-422E-B09F-99CB36B67A50}"/>
              </a:ext>
            </a:extLst>
          </p:cNvPr>
          <p:cNvCxnSpPr>
            <a:cxnSpLocks/>
          </p:cNvCxnSpPr>
          <p:nvPr/>
        </p:nvCxnSpPr>
        <p:spPr>
          <a:xfrm flipH="1">
            <a:off x="9620250" y="3423166"/>
            <a:ext cx="9362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18FF9-ED66-45B2-B42B-2C7903B52CE7}"/>
              </a:ext>
            </a:extLst>
          </p:cNvPr>
          <p:cNvSpPr/>
          <p:nvPr/>
        </p:nvSpPr>
        <p:spPr>
          <a:xfrm>
            <a:off x="10556488" y="3211772"/>
            <a:ext cx="169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Data (</a:t>
            </a:r>
            <a:r>
              <a:rPr lang="en-GB" dirty="0" err="1"/>
              <a:t>eg.</a:t>
            </a:r>
            <a:r>
              <a:rPr lang="en-GB" dirty="0"/>
              <a:t> labels)</a:t>
            </a:r>
          </a:p>
        </p:txBody>
      </p:sp>
    </p:spTree>
    <p:extLst>
      <p:ext uri="{BB962C8B-B14F-4D97-AF65-F5344CB8AC3E}">
        <p14:creationId xmlns:p14="http://schemas.microsoft.com/office/powerpoint/2010/main" val="21097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 animBg="1"/>
      <p:bldP spid="7" grpId="0"/>
      <p:bldP spid="8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7409403" y="3808520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6825872" y="4584113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14x14x512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007CD-E315-415B-AF98-CA32498708B7}"/>
              </a:ext>
            </a:extLst>
          </p:cNvPr>
          <p:cNvSpPr/>
          <p:nvPr/>
        </p:nvSpPr>
        <p:spPr>
          <a:xfrm>
            <a:off x="7258560" y="491764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72829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7808896" y="3799643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7225365" y="4575236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14x14x512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6572-D85E-431A-A8C7-A29ED8DC27B3}"/>
              </a:ext>
            </a:extLst>
          </p:cNvPr>
          <p:cNvSpPr/>
          <p:nvPr/>
        </p:nvSpPr>
        <p:spPr>
          <a:xfrm>
            <a:off x="6912399" y="4865176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(3x3x512)x512+512</a:t>
            </a:r>
          </a:p>
        </p:txBody>
      </p:sp>
    </p:spTree>
    <p:extLst>
      <p:ext uri="{BB962C8B-B14F-4D97-AF65-F5344CB8AC3E}">
        <p14:creationId xmlns:p14="http://schemas.microsoft.com/office/powerpoint/2010/main" val="2035059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8377067" y="3817398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7793536" y="4592991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14x14x512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A2B7-B04D-4C3A-8CE3-083838FCCAFE}"/>
              </a:ext>
            </a:extLst>
          </p:cNvPr>
          <p:cNvSpPr/>
          <p:nvPr/>
        </p:nvSpPr>
        <p:spPr>
          <a:xfrm>
            <a:off x="7436181" y="4874054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(3x3x512)x512+512</a:t>
            </a:r>
          </a:p>
        </p:txBody>
      </p:sp>
    </p:spTree>
    <p:extLst>
      <p:ext uri="{BB962C8B-B14F-4D97-AF65-F5344CB8AC3E}">
        <p14:creationId xmlns:p14="http://schemas.microsoft.com/office/powerpoint/2010/main" val="5331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8945238" y="3826275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8361707" y="4601868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14x14x512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C0C86-FA95-466F-800A-F31F7713A768}"/>
              </a:ext>
            </a:extLst>
          </p:cNvPr>
          <p:cNvSpPr/>
          <p:nvPr/>
        </p:nvSpPr>
        <p:spPr>
          <a:xfrm>
            <a:off x="8014294" y="4891808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(3x3x512)x512+512</a:t>
            </a:r>
          </a:p>
        </p:txBody>
      </p:sp>
    </p:spTree>
    <p:extLst>
      <p:ext uri="{BB962C8B-B14F-4D97-AF65-F5344CB8AC3E}">
        <p14:creationId xmlns:p14="http://schemas.microsoft.com/office/powerpoint/2010/main" val="2022762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9344735" y="3826275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8895979" y="4618674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7x7x512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C0C86-FA95-466F-800A-F31F7713A768}"/>
              </a:ext>
            </a:extLst>
          </p:cNvPr>
          <p:cNvSpPr/>
          <p:nvPr/>
        </p:nvSpPr>
        <p:spPr>
          <a:xfrm>
            <a:off x="9229403" y="49273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43721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9744228" y="3817397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9242204" y="453972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1x1x4096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99626-F540-4AE5-951B-C986A97C7421}"/>
              </a:ext>
            </a:extLst>
          </p:cNvPr>
          <p:cNvSpPr/>
          <p:nvPr/>
        </p:nvSpPr>
        <p:spPr>
          <a:xfrm>
            <a:off x="8715625" y="4855788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(7x7x512)x4096+4096</a:t>
            </a:r>
          </a:p>
        </p:txBody>
      </p:sp>
    </p:spTree>
    <p:extLst>
      <p:ext uri="{BB962C8B-B14F-4D97-AF65-F5344CB8AC3E}">
        <p14:creationId xmlns:p14="http://schemas.microsoft.com/office/powerpoint/2010/main" val="2709403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10312399" y="3811124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9801497" y="4533451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1x1x4096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85EE0-92AD-4C3F-9D94-F7C1501194B2}"/>
              </a:ext>
            </a:extLst>
          </p:cNvPr>
          <p:cNvSpPr/>
          <p:nvPr/>
        </p:nvSpPr>
        <p:spPr>
          <a:xfrm>
            <a:off x="9496833" y="483851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4096x4096+4096</a:t>
            </a:r>
          </a:p>
        </p:txBody>
      </p:sp>
    </p:spTree>
    <p:extLst>
      <p:ext uri="{BB962C8B-B14F-4D97-AF65-F5344CB8AC3E}">
        <p14:creationId xmlns:p14="http://schemas.microsoft.com/office/powerpoint/2010/main" val="1936819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Case study: VGG16 for ImageNet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D4775-2591-44CF-AC99-518E1F56E20C}"/>
              </a:ext>
            </a:extLst>
          </p:cNvPr>
          <p:cNvGrpSpPr/>
          <p:nvPr/>
        </p:nvGrpSpPr>
        <p:grpSpPr>
          <a:xfrm>
            <a:off x="838200" y="1690688"/>
            <a:ext cx="10367415" cy="2135588"/>
            <a:chOff x="838200" y="1690688"/>
            <a:chExt cx="10367415" cy="2135588"/>
          </a:xfrm>
        </p:grpSpPr>
        <p:pic>
          <p:nvPicPr>
            <p:cNvPr id="1026" name="Picture 2" descr="https://qph.fs.quoracdn.net/main-qimg-e657c195fc2696c7d5fc0b1e3682fde6">
              <a:extLst>
                <a:ext uri="{FF2B5EF4-FFF2-40B4-BE49-F238E27FC236}">
                  <a16:creationId xmlns:a16="http://schemas.microsoft.com/office/drawing/2014/main" id="{9DDF2EAB-BE21-41A3-954C-22A1DCDEE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7"/>
            <a:stretch/>
          </p:blipFill>
          <p:spPr bwMode="auto">
            <a:xfrm>
              <a:off x="838200" y="1690688"/>
              <a:ext cx="10367415" cy="213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12755-06F4-4FA4-B905-DEDE19E32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371" r="-1"/>
            <a:stretch/>
          </p:blipFill>
          <p:spPr>
            <a:xfrm>
              <a:off x="10806113" y="2312194"/>
              <a:ext cx="185737" cy="5905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74309-DCEB-4D48-B8E5-119B1CDC0651}"/>
                </a:ext>
              </a:extLst>
            </p:cNvPr>
            <p:cNvSpPr/>
            <p:nvPr/>
          </p:nvSpPr>
          <p:spPr>
            <a:xfrm rot="16200000">
              <a:off x="10623905" y="2519050"/>
              <a:ext cx="550151" cy="30777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+mj-ea"/>
                  <a:cs typeface="+mj-cs"/>
                </a:rPr>
                <a:t>1000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B0FE21-0E2B-4C7D-8147-EB77B77F1436}"/>
              </a:ext>
            </a:extLst>
          </p:cNvPr>
          <p:cNvSpPr txBox="1">
            <a:spLocks/>
          </p:cNvSpPr>
          <p:nvPr/>
        </p:nvSpPr>
        <p:spPr>
          <a:xfrm>
            <a:off x="4690185" y="1126253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zero-padding size =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BE233B9-F728-4BDE-BD6F-7BD53905A23E}"/>
              </a:ext>
            </a:extLst>
          </p:cNvPr>
          <p:cNvSpPr txBox="1">
            <a:spLocks/>
          </p:cNvSpPr>
          <p:nvPr/>
        </p:nvSpPr>
        <p:spPr>
          <a:xfrm rot="16200000">
            <a:off x="-1417038" y="1262841"/>
            <a:ext cx="3924300" cy="147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Input size = 224x224x3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A7129-6350-49DB-86F0-2AE3916AF3C8}"/>
              </a:ext>
            </a:extLst>
          </p:cNvPr>
          <p:cNvCxnSpPr/>
          <p:nvPr/>
        </p:nvCxnSpPr>
        <p:spPr>
          <a:xfrm>
            <a:off x="641350" y="2792814"/>
            <a:ext cx="325985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5565B-7A12-4D9D-ABAF-2B9C11E52DE0}"/>
              </a:ext>
            </a:extLst>
          </p:cNvPr>
          <p:cNvCxnSpPr/>
          <p:nvPr/>
        </p:nvCxnSpPr>
        <p:spPr>
          <a:xfrm flipV="1">
            <a:off x="10880570" y="3811124"/>
            <a:ext cx="0" cy="79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3F0523-064D-420B-ACE3-4FDAE8B4BEE2}"/>
              </a:ext>
            </a:extLst>
          </p:cNvPr>
          <p:cNvSpPr/>
          <p:nvPr/>
        </p:nvSpPr>
        <p:spPr>
          <a:xfrm>
            <a:off x="10369668" y="4533451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1x1x1000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5B3053-C12E-4DD7-AFAC-4E96DC832664}"/>
              </a:ext>
            </a:extLst>
          </p:cNvPr>
          <p:cNvSpPr/>
          <p:nvPr/>
        </p:nvSpPr>
        <p:spPr>
          <a:xfrm>
            <a:off x="10062644" y="4807366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4096x1000+1000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071B29-816C-4DA0-BC57-EB6677EB2D52}"/>
              </a:ext>
            </a:extLst>
          </p:cNvPr>
          <p:cNvSpPr txBox="1">
            <a:spLocks/>
          </p:cNvSpPr>
          <p:nvPr/>
        </p:nvSpPr>
        <p:spPr>
          <a:xfrm>
            <a:off x="4443090" y="5308872"/>
            <a:ext cx="3924300" cy="72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Total parameters:  138M</a:t>
            </a:r>
          </a:p>
        </p:txBody>
      </p:sp>
    </p:spTree>
    <p:extLst>
      <p:ext uri="{BB962C8B-B14F-4D97-AF65-F5344CB8AC3E}">
        <p14:creationId xmlns:p14="http://schemas.microsoft.com/office/powerpoint/2010/main" val="783280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05D1-5718-4028-807C-D740893B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666" y="2490258"/>
            <a:ext cx="3945467" cy="1325563"/>
          </a:xfrm>
        </p:spPr>
        <p:txBody>
          <a:bodyPr/>
          <a:lstStyle/>
          <a:p>
            <a:pPr algn="ctr"/>
            <a:r>
              <a:rPr lang="en-GB" dirty="0"/>
              <a:t>CNN: Continue</a:t>
            </a:r>
          </a:p>
        </p:txBody>
      </p:sp>
    </p:spTree>
    <p:extLst>
      <p:ext uri="{BB962C8B-B14F-4D97-AF65-F5344CB8AC3E}">
        <p14:creationId xmlns:p14="http://schemas.microsoft.com/office/powerpoint/2010/main" val="798902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D62E25-3260-41E3-A58C-88FECF78F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r="10139" b="10370"/>
          <a:stretch/>
        </p:blipFill>
        <p:spPr>
          <a:xfrm>
            <a:off x="317500" y="254001"/>
            <a:ext cx="11557000" cy="65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6D913-3E58-43C1-9928-F5247C4B7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l="42917" t="4207" r="3750" b="24154"/>
          <a:stretch/>
        </p:blipFill>
        <p:spPr>
          <a:xfrm>
            <a:off x="1067682" y="1906122"/>
            <a:ext cx="4886325" cy="243361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050C37-CCDB-4CDC-BD67-9FA0D50D64A0}"/>
                  </a:ext>
                </a:extLst>
              </p:cNvPr>
              <p:cNvSpPr/>
              <p:nvPr/>
            </p:nvSpPr>
            <p:spPr>
              <a:xfrm>
                <a:off x="1598088" y="2735849"/>
                <a:ext cx="109183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050C37-CCDB-4CDC-BD67-9FA0D50D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088" y="2735849"/>
                <a:ext cx="1091837" cy="47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B10AF1-5614-495F-B285-435096243A46}"/>
                  </a:ext>
                </a:extLst>
              </p:cNvPr>
              <p:cNvSpPr/>
              <p:nvPr/>
            </p:nvSpPr>
            <p:spPr>
              <a:xfrm>
                <a:off x="2893488" y="2724369"/>
                <a:ext cx="109183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B10AF1-5614-495F-B285-435096243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88" y="2724369"/>
                <a:ext cx="1091837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D8220A-D2D1-49A8-86BA-F811FF25D19C}"/>
                  </a:ext>
                </a:extLst>
              </p:cNvPr>
              <p:cNvSpPr/>
              <p:nvPr/>
            </p:nvSpPr>
            <p:spPr>
              <a:xfrm>
                <a:off x="4188888" y="2724369"/>
                <a:ext cx="109183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D8220A-D2D1-49A8-86BA-F811FF25D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88" y="2724369"/>
                <a:ext cx="1091837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BBF95C1-80D3-4B4F-BEAB-42CD4D814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812" y="1440836"/>
            <a:ext cx="3461092" cy="23201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B7ED5D-1500-4905-B592-7835B0EE5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020" y="3985988"/>
            <a:ext cx="4405310" cy="2142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E35B1F-059D-4105-92D4-610C2AEE9899}"/>
              </a:ext>
            </a:extLst>
          </p:cNvPr>
          <p:cNvSpPr/>
          <p:nvPr/>
        </p:nvSpPr>
        <p:spPr>
          <a:xfrm>
            <a:off x="8814509" y="5247104"/>
            <a:ext cx="869950" cy="24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C09A11-9F40-4BC7-9DA4-F380E37FE0A8}"/>
              </a:ext>
            </a:extLst>
          </p:cNvPr>
          <p:cNvSpPr/>
          <p:nvPr/>
        </p:nvSpPr>
        <p:spPr>
          <a:xfrm>
            <a:off x="8978996" y="5183245"/>
            <a:ext cx="609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</a:rPr>
              <a:t>labels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99DD3-F518-44AE-BD45-7114F3729037}"/>
              </a:ext>
            </a:extLst>
          </p:cNvPr>
          <p:cNvSpPr/>
          <p:nvPr/>
        </p:nvSpPr>
        <p:spPr>
          <a:xfrm>
            <a:off x="7539038" y="1528763"/>
            <a:ext cx="166687" cy="204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226019-3F85-48EB-A5CB-2F3093944B67}"/>
              </a:ext>
            </a:extLst>
          </p:cNvPr>
          <p:cNvSpPr/>
          <p:nvPr/>
        </p:nvSpPr>
        <p:spPr>
          <a:xfrm>
            <a:off x="7539037" y="1906122"/>
            <a:ext cx="166687" cy="204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C870-D9BC-4360-8FBC-1008EE10D314}"/>
              </a:ext>
            </a:extLst>
          </p:cNvPr>
          <p:cNvSpPr/>
          <p:nvPr/>
        </p:nvSpPr>
        <p:spPr>
          <a:xfrm>
            <a:off x="7539037" y="2531157"/>
            <a:ext cx="166688" cy="204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AF6A61-FA35-4604-9E88-646D58B19EF3}"/>
                  </a:ext>
                </a:extLst>
              </p:cNvPr>
              <p:cNvSpPr txBox="1"/>
              <p:nvPr/>
            </p:nvSpPr>
            <p:spPr>
              <a:xfrm>
                <a:off x="7519455" y="1456551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AF6A61-FA35-4604-9E88-646D58B19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55" y="1456551"/>
                <a:ext cx="186269" cy="276999"/>
              </a:xfrm>
              <a:prstGeom prst="rect">
                <a:avLst/>
              </a:prstGeom>
              <a:blipFill>
                <a:blip r:embed="rId8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2447F9-0772-4709-B28B-9A8F11DF6AA1}"/>
                  </a:ext>
                </a:extLst>
              </p:cNvPr>
              <p:cNvSpPr txBox="1"/>
              <p:nvPr/>
            </p:nvSpPr>
            <p:spPr>
              <a:xfrm>
                <a:off x="7516279" y="1855354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2447F9-0772-4709-B28B-9A8F11DF6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279" y="1855354"/>
                <a:ext cx="186269" cy="276999"/>
              </a:xfrm>
              <a:prstGeom prst="rect">
                <a:avLst/>
              </a:prstGeom>
              <a:blipFill>
                <a:blip r:embed="rId9"/>
                <a:stretch>
                  <a:fillRect l="-45161" t="-2174" r="-3871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1622E6-9920-49F2-874C-D491F5C48B18}"/>
                  </a:ext>
                </a:extLst>
              </p:cNvPr>
              <p:cNvSpPr txBox="1"/>
              <p:nvPr/>
            </p:nvSpPr>
            <p:spPr>
              <a:xfrm>
                <a:off x="7523160" y="2458945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1622E6-9920-49F2-874C-D491F5C4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160" y="2458945"/>
                <a:ext cx="186269" cy="276999"/>
              </a:xfrm>
              <a:prstGeom prst="rect">
                <a:avLst/>
              </a:prstGeom>
              <a:blipFill>
                <a:blip r:embed="rId10"/>
                <a:stretch>
                  <a:fillRect l="-45161" t="-2174" r="-3871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45076DA-96CD-4EBA-8433-2FB429506E35}"/>
              </a:ext>
            </a:extLst>
          </p:cNvPr>
          <p:cNvSpPr/>
          <p:nvPr/>
        </p:nvSpPr>
        <p:spPr>
          <a:xfrm>
            <a:off x="9064101" y="5761608"/>
            <a:ext cx="177553" cy="19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2130ED-2752-4A9C-AC61-8AA98A7BE9EF}"/>
              </a:ext>
            </a:extLst>
          </p:cNvPr>
          <p:cNvCxnSpPr>
            <a:cxnSpLocks/>
          </p:cNvCxnSpPr>
          <p:nvPr/>
        </p:nvCxnSpPr>
        <p:spPr>
          <a:xfrm>
            <a:off x="9079976" y="5859263"/>
            <a:ext cx="13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173710C6-EB94-4DAA-A038-7BA248988837}"/>
              </a:ext>
            </a:extLst>
          </p:cNvPr>
          <p:cNvSpPr txBox="1">
            <a:spLocks/>
          </p:cNvSpPr>
          <p:nvPr/>
        </p:nvSpPr>
        <p:spPr>
          <a:xfrm>
            <a:off x="2144006" y="4264574"/>
            <a:ext cx="26602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04901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A01EC-FD57-4A28-B8A7-544E08859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" r="15373" b="8137"/>
          <a:stretch/>
        </p:blipFill>
        <p:spPr>
          <a:xfrm>
            <a:off x="119405" y="467660"/>
            <a:ext cx="10194042" cy="5652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39078C-AE81-45D8-9E67-54D30A0D2099}"/>
              </a:ext>
            </a:extLst>
          </p:cNvPr>
          <p:cNvSpPr/>
          <p:nvPr/>
        </p:nvSpPr>
        <p:spPr>
          <a:xfrm>
            <a:off x="10270242" y="3629808"/>
            <a:ext cx="18023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</a:rPr>
              <a:t>Many others</a:t>
            </a:r>
            <a:endParaRPr lang="en-US" sz="2400" b="1" cap="none" spc="0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5970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D990E85-6BCF-4332-8671-AC23CDA5F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9792" b="11481"/>
          <a:stretch/>
        </p:blipFill>
        <p:spPr>
          <a:xfrm>
            <a:off x="465666" y="139700"/>
            <a:ext cx="9728197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1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55737E-29A1-4728-8C55-188E09014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5"/>
          <a:stretch/>
        </p:blipFill>
        <p:spPr>
          <a:xfrm>
            <a:off x="0" y="245098"/>
            <a:ext cx="12192000" cy="5910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DA037C-C9D0-43E6-BAAA-CD24D9A32C39}"/>
              </a:ext>
            </a:extLst>
          </p:cNvPr>
          <p:cNvSpPr/>
          <p:nvPr/>
        </p:nvSpPr>
        <p:spPr>
          <a:xfrm>
            <a:off x="9832942" y="6019101"/>
            <a:ext cx="1687398" cy="47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(x’, y’, w’, h’)</a:t>
            </a:r>
          </a:p>
        </p:txBody>
      </p:sp>
    </p:spTree>
    <p:extLst>
      <p:ext uri="{BB962C8B-B14F-4D97-AF65-F5344CB8AC3E}">
        <p14:creationId xmlns:p14="http://schemas.microsoft.com/office/powerpoint/2010/main" val="2398066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B02F29-0273-436F-98F0-9C58F370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36AA6-94A8-49C3-AEAB-BF0A210DC98A}"/>
              </a:ext>
            </a:extLst>
          </p:cNvPr>
          <p:cNvSpPr/>
          <p:nvPr/>
        </p:nvSpPr>
        <p:spPr>
          <a:xfrm>
            <a:off x="10346267" y="3759199"/>
            <a:ext cx="1493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137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B941653-5FCD-4223-B677-DC238293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6"/>
          <a:stretch/>
        </p:blipFill>
        <p:spPr>
          <a:xfrm>
            <a:off x="0" y="273378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69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&#10;&#10;Description automatically generated">
            <a:extLst>
              <a:ext uri="{FF2B5EF4-FFF2-40B4-BE49-F238E27FC236}">
                <a16:creationId xmlns:a16="http://schemas.microsoft.com/office/drawing/2014/main" id="{62DDE5A8-8575-415D-BE09-49ABE6A79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>
          <a:xfrm>
            <a:off x="0" y="203200"/>
            <a:ext cx="12192000" cy="6112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BFB63A-D643-4143-BFA9-0CAF4B5CD141}"/>
              </a:ext>
            </a:extLst>
          </p:cNvPr>
          <p:cNvSpPr/>
          <p:nvPr/>
        </p:nvSpPr>
        <p:spPr>
          <a:xfrm>
            <a:off x="897467" y="4064000"/>
            <a:ext cx="4453466" cy="172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791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3727C0-D887-4269-A092-0A09CCB2A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8"/>
          <a:stretch/>
        </p:blipFill>
        <p:spPr>
          <a:xfrm>
            <a:off x="0" y="94268"/>
            <a:ext cx="12192000" cy="6108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9315E0-27B4-4403-8165-34FDB1526BB0}"/>
              </a:ext>
            </a:extLst>
          </p:cNvPr>
          <p:cNvSpPr/>
          <p:nvPr/>
        </p:nvSpPr>
        <p:spPr>
          <a:xfrm>
            <a:off x="5427133" y="5469465"/>
            <a:ext cx="6417733" cy="1234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141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3EE96B-4A85-42C0-B4ED-E576D3E993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4"/>
          <a:stretch/>
        </p:blipFill>
        <p:spPr>
          <a:xfrm>
            <a:off x="0" y="118533"/>
            <a:ext cx="12192000" cy="6138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AF4F5-92EC-4625-9BDD-38059103CDCF}"/>
              </a:ext>
            </a:extLst>
          </p:cNvPr>
          <p:cNvSpPr/>
          <p:nvPr/>
        </p:nvSpPr>
        <p:spPr>
          <a:xfrm>
            <a:off x="10468947" y="4935894"/>
            <a:ext cx="811757" cy="326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BB3E2-1A3B-474D-ABEC-C5C5362C2209}"/>
              </a:ext>
            </a:extLst>
          </p:cNvPr>
          <p:cNvCxnSpPr>
            <a:cxnSpLocks/>
          </p:cNvCxnSpPr>
          <p:nvPr/>
        </p:nvCxnSpPr>
        <p:spPr>
          <a:xfrm>
            <a:off x="10874825" y="5021164"/>
            <a:ext cx="0" cy="86004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262DA-3E42-402C-A629-D69B0C5A6514}"/>
              </a:ext>
            </a:extLst>
          </p:cNvPr>
          <p:cNvSpPr/>
          <p:nvPr/>
        </p:nvSpPr>
        <p:spPr>
          <a:xfrm>
            <a:off x="9141277" y="5171726"/>
            <a:ext cx="18688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</a:rPr>
              <a:t>Ground truth</a:t>
            </a:r>
            <a:endParaRPr lang="en-US" sz="2000" b="1" cap="none" spc="0" dirty="0">
              <a:ln w="0"/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0041D8-F608-45CC-9307-06443C4576B8}"/>
              </a:ext>
            </a:extLst>
          </p:cNvPr>
          <p:cNvSpPr/>
          <p:nvPr/>
        </p:nvSpPr>
        <p:spPr>
          <a:xfrm>
            <a:off x="9575848" y="5886549"/>
            <a:ext cx="261719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</a:rPr>
              <a:t>Cross Entropy loss</a:t>
            </a:r>
            <a:endParaRPr lang="en-US" sz="2000" b="1" cap="none" spc="0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0528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20496C-31A5-4237-A1C6-49E8CEBD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5"/>
          <a:stretch/>
        </p:blipFill>
        <p:spPr>
          <a:xfrm>
            <a:off x="0" y="197963"/>
            <a:ext cx="12192000" cy="60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770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7F88BEF-5193-4B34-8B7B-1379CBC53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3"/>
          <a:stretch/>
        </p:blipFill>
        <p:spPr>
          <a:xfrm>
            <a:off x="0" y="402996"/>
            <a:ext cx="12192000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CCB6D1-AE23-4EFC-BCAA-E1A9072F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690" y="2035084"/>
            <a:ext cx="6920930" cy="3972979"/>
          </a:xfrm>
          <a:prstGeom prst="rect">
            <a:avLst/>
          </a:prstGeom>
        </p:spPr>
      </p:pic>
      <p:pic>
        <p:nvPicPr>
          <p:cNvPr id="1028" name="Picture 4" descr="Image result for an dog image">
            <a:extLst>
              <a:ext uri="{FF2B5EF4-FFF2-40B4-BE49-F238E27FC236}">
                <a16:creationId xmlns:a16="http://schemas.microsoft.com/office/drawing/2014/main" id="{A5DBBC90-295F-4E87-83D5-8B77ACE62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0"/>
          <a:stretch/>
        </p:blipFill>
        <p:spPr bwMode="auto">
          <a:xfrm>
            <a:off x="800100" y="2165717"/>
            <a:ext cx="3600450" cy="294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595B94-5717-4F4A-9B42-8F1F29151594}"/>
              </a:ext>
            </a:extLst>
          </p:cNvPr>
          <p:cNvSpPr/>
          <p:nvPr/>
        </p:nvSpPr>
        <p:spPr>
          <a:xfrm>
            <a:off x="1711990" y="5179803"/>
            <a:ext cx="164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500x500 pixels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370E3C-52AC-4952-AE66-1DEC40FD23F4}"/>
              </a:ext>
            </a:extLst>
          </p:cNvPr>
          <p:cNvCxnSpPr>
            <a:cxnSpLocks/>
          </p:cNvCxnSpPr>
          <p:nvPr/>
        </p:nvCxnSpPr>
        <p:spPr>
          <a:xfrm flipH="1">
            <a:off x="6619876" y="1711325"/>
            <a:ext cx="593724" cy="7238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6385EA-B4C9-4A1C-B6FD-4B62DD002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442" y="1174962"/>
            <a:ext cx="5813425" cy="736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need 250k number of weights/parameters to map the input to a single neuron. Too expensive! </a:t>
            </a:r>
          </a:p>
        </p:txBody>
      </p:sp>
    </p:spTree>
    <p:extLst>
      <p:ext uri="{BB962C8B-B14F-4D97-AF65-F5344CB8AC3E}">
        <p14:creationId xmlns:p14="http://schemas.microsoft.com/office/powerpoint/2010/main" val="32712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67C647E-FC7F-4E71-AEEB-CCC4EDC3A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>
          <a:xfrm>
            <a:off x="0" y="372533"/>
            <a:ext cx="12192000" cy="611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5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D9E9A-8485-4A90-AA18-AB139D8A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1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4745AC-C3BC-45D7-8BF1-24130DE79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3"/>
          <a:stretch/>
        </p:blipFill>
        <p:spPr>
          <a:xfrm>
            <a:off x="0" y="384142"/>
            <a:ext cx="12192000" cy="6089715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583CDC-9131-49E0-8CFA-C8677ABE3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12741" r="30238" b="4247"/>
          <a:stretch/>
        </p:blipFill>
        <p:spPr>
          <a:xfrm>
            <a:off x="8923866" y="2944256"/>
            <a:ext cx="2980268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1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D794-706E-4F23-9B82-443323FD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1874" cy="1325563"/>
          </a:xfrm>
        </p:spPr>
        <p:txBody>
          <a:bodyPr/>
          <a:lstStyle/>
          <a:p>
            <a:r>
              <a:rPr lang="en-GB" dirty="0"/>
              <a:t>Magic formula (output size after </a:t>
            </a:r>
            <a:r>
              <a:rPr lang="en-GB" dirty="0" err="1"/>
              <a:t>upsampling</a:t>
            </a:r>
            <a:r>
              <a:rPr lang="en-GB" dirty="0"/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convoluted with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filters </a:t>
                </a:r>
                <a:r>
                  <a:rPr lang="en-GB" b="1" i="1" dirty="0">
                    <a:latin typeface="Cambria Math" panose="02040503050406030204" pitchFamily="18" charset="0"/>
                  </a:rPr>
                  <a:t>K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Kernel of size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Stride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zero-padding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GB" b="1" i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Number of output padding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Output a volume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b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endParaRPr lang="en-GB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B3133-50F2-4BCD-9908-CD432DD4B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6D1ADB-4BE9-411D-8BA6-10F2D795A5AF}"/>
              </a:ext>
            </a:extLst>
          </p:cNvPr>
          <p:cNvSpPr/>
          <p:nvPr/>
        </p:nvSpPr>
        <p:spPr>
          <a:xfrm>
            <a:off x="1266176" y="2281560"/>
            <a:ext cx="4717374" cy="1979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311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CF5D-53F9-4568-AF0A-EC3A9769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781" y="2415867"/>
            <a:ext cx="7743825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Calibri Light (Headings)"/>
              </a:rPr>
              <a:t>Data </a:t>
            </a:r>
            <a:r>
              <a:rPr lang="en-GB" dirty="0" err="1">
                <a:latin typeface="Calibri Light (Headings)"/>
              </a:rPr>
              <a:t>preprocessing</a:t>
            </a:r>
            <a:endParaRPr lang="en-GB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171206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3A97C8D-A895-4672-B771-0C2DB6908F09}"/>
              </a:ext>
            </a:extLst>
          </p:cNvPr>
          <p:cNvGrpSpPr/>
          <p:nvPr/>
        </p:nvGrpSpPr>
        <p:grpSpPr>
          <a:xfrm>
            <a:off x="1268963" y="709123"/>
            <a:ext cx="4738298" cy="4013135"/>
            <a:chOff x="914400" y="158620"/>
            <a:chExt cx="6912331" cy="62898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BBE6CC-969B-4114-9A39-774D6F7EB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70" t="1553"/>
            <a:stretch/>
          </p:blipFill>
          <p:spPr>
            <a:xfrm>
              <a:off x="1380931" y="409575"/>
              <a:ext cx="6445800" cy="60388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B5D6D-1D8F-4638-BC57-BB7DF0C9CA25}"/>
                </a:ext>
              </a:extLst>
            </p:cNvPr>
            <p:cNvSpPr/>
            <p:nvPr/>
          </p:nvSpPr>
          <p:spPr>
            <a:xfrm>
              <a:off x="914400" y="158620"/>
              <a:ext cx="2379306" cy="10450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843E6B4-9F1C-4A36-BDB6-CDC37A68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47" y="709123"/>
            <a:ext cx="5052062" cy="44133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4B17732-975B-410D-9C41-7502BD188C90}"/>
              </a:ext>
            </a:extLst>
          </p:cNvPr>
          <p:cNvSpPr txBox="1">
            <a:spLocks/>
          </p:cNvSpPr>
          <p:nvPr/>
        </p:nvSpPr>
        <p:spPr>
          <a:xfrm>
            <a:off x="838200" y="5027392"/>
            <a:ext cx="5169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dirty="0"/>
              <a:t>Before normalization, loss </a:t>
            </a:r>
            <a:r>
              <a:rPr lang="en-GB" sz="2400" dirty="0"/>
              <a:t>is sensitive to changes in model parameters, hard to optimize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AF6CC-5D95-4764-9485-97B64A7CCF52}"/>
              </a:ext>
            </a:extLst>
          </p:cNvPr>
          <p:cNvSpPr txBox="1">
            <a:spLocks/>
          </p:cNvSpPr>
          <p:nvPr/>
        </p:nvSpPr>
        <p:spPr>
          <a:xfrm>
            <a:off x="6399234" y="5020842"/>
            <a:ext cx="5169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dirty="0"/>
              <a:t>After normalization, loss </a:t>
            </a:r>
            <a:r>
              <a:rPr lang="en-GB" sz="2400" dirty="0"/>
              <a:t>is less sensitive to changes in model parameters, easier to optimize </a:t>
            </a:r>
          </a:p>
        </p:txBody>
      </p:sp>
    </p:spTree>
    <p:extLst>
      <p:ext uri="{BB962C8B-B14F-4D97-AF65-F5344CB8AC3E}">
        <p14:creationId xmlns:p14="http://schemas.microsoft.com/office/powerpoint/2010/main" val="4293522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>
            <a:extLst>
              <a:ext uri="{FF2B5EF4-FFF2-40B4-BE49-F238E27FC236}">
                <a16:creationId xmlns:a16="http://schemas.microsoft.com/office/drawing/2014/main" id="{B0AF6EC9-C7B0-4CCD-9C0E-FE99302E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714" y="279452"/>
            <a:ext cx="10050569" cy="1081642"/>
          </a:xfrm>
        </p:spPr>
        <p:txBody>
          <a:bodyPr>
            <a:normAutofit/>
          </a:bodyPr>
          <a:lstStyle/>
          <a:p>
            <a:r>
              <a:rPr lang="en-GB" dirty="0"/>
              <a:t>Z-score </a:t>
            </a:r>
            <a:endParaRPr lang="en-GB" sz="3200" b="1" dirty="0">
              <a:latin typeface="Garamond" panose="020204040303010108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C004B-E2BA-40BB-B351-8397687FC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9" t="5411" r="16039"/>
          <a:stretch/>
        </p:blipFill>
        <p:spPr>
          <a:xfrm>
            <a:off x="277081" y="1279353"/>
            <a:ext cx="4941402" cy="397771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0E9C173-C7AE-43CB-9BB2-03A11DED7CC5}"/>
              </a:ext>
            </a:extLst>
          </p:cNvPr>
          <p:cNvSpPr txBox="1">
            <a:spLocks/>
          </p:cNvSpPr>
          <p:nvPr/>
        </p:nvSpPr>
        <p:spPr>
          <a:xfrm>
            <a:off x="767165" y="293681"/>
            <a:ext cx="10050569" cy="1081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Min-Max </a:t>
            </a:r>
            <a:endParaRPr lang="en-GB" sz="3200" b="1" dirty="0">
              <a:latin typeface="Garamond" panose="020204040303010108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7AB9E-C963-4315-9A91-7BCAA451D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0" t="3471" r="6945"/>
          <a:stretch/>
        </p:blipFill>
        <p:spPr>
          <a:xfrm>
            <a:off x="6592748" y="1279353"/>
            <a:ext cx="5043780" cy="3977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F098EB-81FE-482E-A89E-62122010C07D}"/>
                  </a:ext>
                </a:extLst>
              </p:cNvPr>
              <p:cNvSpPr/>
              <p:nvPr/>
            </p:nvSpPr>
            <p:spPr>
              <a:xfrm>
                <a:off x="5888483" y="389645"/>
                <a:ext cx="8384970" cy="793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F098EB-81FE-482E-A89E-62122010C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483" y="389645"/>
                <a:ext cx="8384970" cy="793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CA5923-98B3-4DBC-91EA-3913DD3DDF60}"/>
                  </a:ext>
                </a:extLst>
              </p:cNvPr>
              <p:cNvSpPr/>
              <p:nvPr/>
            </p:nvSpPr>
            <p:spPr>
              <a:xfrm>
                <a:off x="1182923" y="389646"/>
                <a:ext cx="5448300" cy="793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/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CA5923-98B3-4DBC-91EA-3913DD3DD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23" y="389646"/>
                <a:ext cx="5448300" cy="793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B30E61B-4B84-4318-980B-C712974326DC}"/>
              </a:ext>
            </a:extLst>
          </p:cNvPr>
          <p:cNvSpPr/>
          <p:nvPr/>
        </p:nvSpPr>
        <p:spPr>
          <a:xfrm>
            <a:off x="277081" y="5527858"/>
            <a:ext cx="5367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E3E40"/>
                </a:solidFill>
                <a:latin typeface="Calibri Light (Headings)"/>
              </a:rPr>
              <a:t>Min-max normalization</a:t>
            </a:r>
            <a:r>
              <a:rPr lang="en-GB" dirty="0">
                <a:solidFill>
                  <a:srgbClr val="3E3E40"/>
                </a:solidFill>
                <a:latin typeface="Calibri Light (Headings)"/>
              </a:rPr>
              <a:t>: Guarantees all features will have the exact same scale but does not handle outliers well </a:t>
            </a:r>
            <a:endParaRPr lang="en-GB" dirty="0">
              <a:latin typeface="Calibri Light (Headings)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50B53-3C0B-43AF-9C2A-5C003FB37759}"/>
              </a:ext>
            </a:extLst>
          </p:cNvPr>
          <p:cNvSpPr/>
          <p:nvPr/>
        </p:nvSpPr>
        <p:spPr>
          <a:xfrm>
            <a:off x="6178605" y="52508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endParaRPr lang="en-GB" dirty="0">
              <a:solidFill>
                <a:srgbClr val="3E3E40"/>
              </a:solidFill>
              <a:latin typeface="Calibri Light (Headings)"/>
            </a:endParaRPr>
          </a:p>
          <a:p>
            <a:pPr fontAlgn="base"/>
            <a:r>
              <a:rPr lang="en-GB" b="1" dirty="0">
                <a:solidFill>
                  <a:srgbClr val="3E3E40"/>
                </a:solidFill>
                <a:latin typeface="Calibri Light (Headings)"/>
              </a:rPr>
              <a:t>Z-score normalization</a:t>
            </a:r>
            <a:r>
              <a:rPr lang="en-GB" dirty="0">
                <a:solidFill>
                  <a:srgbClr val="3E3E40"/>
                </a:solidFill>
                <a:latin typeface="Calibri Light (Headings)"/>
              </a:rPr>
              <a:t>: Handles outliers, but does not produce normalized data with the </a:t>
            </a:r>
            <a:r>
              <a:rPr lang="en-GB" i="1" dirty="0">
                <a:solidFill>
                  <a:srgbClr val="3E3E40"/>
                </a:solidFill>
                <a:latin typeface="Calibri Light (Headings)"/>
              </a:rPr>
              <a:t>exact</a:t>
            </a:r>
            <a:r>
              <a:rPr lang="en-GB" dirty="0">
                <a:solidFill>
                  <a:srgbClr val="3E3E40"/>
                </a:solidFill>
                <a:latin typeface="Calibri Light (Headings)"/>
              </a:rPr>
              <a:t> same scale.</a:t>
            </a:r>
          </a:p>
        </p:txBody>
      </p:sp>
    </p:spTree>
    <p:extLst>
      <p:ext uri="{BB962C8B-B14F-4D97-AF65-F5344CB8AC3E}">
        <p14:creationId xmlns:p14="http://schemas.microsoft.com/office/powerpoint/2010/main" val="4245239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4960B-4731-4927-8578-8441E7C4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17"/>
            <a:ext cx="12192000" cy="5523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26DFE8-28FE-4EA2-9A5B-2B02310CA047}"/>
              </a:ext>
            </a:extLst>
          </p:cNvPr>
          <p:cNvSpPr/>
          <p:nvPr/>
        </p:nvSpPr>
        <p:spPr>
          <a:xfrm>
            <a:off x="7877175" y="6190983"/>
            <a:ext cx="41529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Less used in convolutional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1612279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889A-213C-46B0-8F3B-443EF74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9"/>
            <a:ext cx="10515600" cy="1325563"/>
          </a:xfrm>
        </p:spPr>
        <p:txBody>
          <a:bodyPr/>
          <a:lstStyle/>
          <a:p>
            <a:r>
              <a:rPr lang="en-GB" dirty="0"/>
              <a:t> Terminologies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395EF8-A130-47D4-8592-29E9BA970C5F}"/>
              </a:ext>
            </a:extLst>
          </p:cNvPr>
          <p:cNvSpPr txBox="1">
            <a:spLocks/>
          </p:cNvSpPr>
          <p:nvPr/>
        </p:nvSpPr>
        <p:spPr>
          <a:xfrm>
            <a:off x="1037397" y="2100401"/>
            <a:ext cx="6781800" cy="4433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/>
              <a:t>Batch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Epoch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Stochastic gradient descent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Neuron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Activation/feature map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Activation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Channels/depth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Respective field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Hidden layer (including many activation maps)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Parameter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Hyperparameter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Network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Inference (deployment)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Forward pass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Backward propagation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5092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0889-FEAA-459C-9E66-DA66C806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414992"/>
            <a:ext cx="10515600" cy="1325563"/>
          </a:xfrm>
        </p:spPr>
        <p:txBody>
          <a:bodyPr/>
          <a:lstStyle/>
          <a:p>
            <a:r>
              <a:rPr lang="en-GB" dirty="0"/>
              <a:t>References for these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02E0-F0B0-49F8-A1AA-48A831A99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3074988"/>
            <a:ext cx="10668000" cy="1691745"/>
          </a:xfrm>
        </p:spPr>
        <p:txBody>
          <a:bodyPr>
            <a:normAutofit fontScale="62500" lnSpcReduction="20000"/>
          </a:bodyPr>
          <a:lstStyle/>
          <a:p>
            <a:r>
              <a:rPr lang="en-GB" dirty="0">
                <a:hlinkClick r:id="rId2"/>
              </a:rPr>
              <a:t>http://cs231n.stanford.edu/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https://medium.com/apache-mxnet/transposed-convolutions-explained-with-ms-excel-52d13030c7e8</a:t>
            </a:r>
            <a:endParaRPr lang="en-GB" dirty="0"/>
          </a:p>
          <a:p>
            <a:r>
              <a:rPr lang="en-GB" dirty="0">
                <a:hlinkClick r:id="rId4"/>
              </a:rPr>
              <a:t>http://makeyourownneuralnetwork.blogspot.com/2020/02/calculating-output-size-of-convolutions.html</a:t>
            </a:r>
            <a:endParaRPr lang="en-GB" dirty="0"/>
          </a:p>
          <a:p>
            <a:r>
              <a:rPr lang="en-GB" dirty="0">
                <a:hlinkClick r:id="rId5"/>
              </a:rPr>
              <a:t>https://pytorch.org/docs/stable/generated/torch.transpose.html</a:t>
            </a:r>
            <a:endParaRPr lang="en-GB" dirty="0"/>
          </a:p>
          <a:p>
            <a:r>
              <a:rPr lang="en-GB" dirty="0">
                <a:hlinkClick r:id="rId6"/>
              </a:rPr>
              <a:t>https://arxiv.org/pdf/1409.1556.pdf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hlinkClick r:id="rId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16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CF5D-53F9-4568-AF0A-EC3A9769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781" y="2415867"/>
            <a:ext cx="7743825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81738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Microsoft Office PowerPoint</Application>
  <PresentationFormat>Widescreen</PresentationFormat>
  <Paragraphs>292</Paragraphs>
  <Slides>89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Calibri Light (Headings)</vt:lpstr>
      <vt:lpstr>Cambria Math</vt:lpstr>
      <vt:lpstr>Garamond</vt:lpstr>
      <vt:lpstr>Office Theme</vt:lpstr>
      <vt:lpstr>Convolution Neural Networks</vt:lpstr>
      <vt:lpstr> 1. Linear regression 2. Multilayer perceptron 3. Convolutional neural network 4. Data processing   </vt:lpstr>
      <vt:lpstr>Linear regression</vt:lpstr>
      <vt:lpstr>Linear regression</vt:lpstr>
      <vt:lpstr>Multilayer perceptron</vt:lpstr>
      <vt:lpstr>Multilayer perceptron</vt:lpstr>
      <vt:lpstr>Multilayer perceptron</vt:lpstr>
      <vt:lpstr>PowerPoint Presentation</vt:lpstr>
      <vt:lpstr>Convolutional Neural Network</vt:lpstr>
      <vt:lpstr>Dot product and convolution </vt:lpstr>
      <vt:lpstr>Convolutional Neural Network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keep spatial size: zero paddings </vt:lpstr>
      <vt:lpstr>How to keep spatial size: zero paddings </vt:lpstr>
      <vt:lpstr>Magic formula (output volume size) </vt:lpstr>
      <vt:lpstr>PowerPoint Presentation</vt:lpstr>
      <vt:lpstr>PowerPoint Presentation</vt:lpstr>
      <vt:lpstr>Magic formula (number of parameters)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Magic formula (output volume size after pooling) 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Case study: VGG16 for ImageNet classification</vt:lpstr>
      <vt:lpstr>CNN: Continue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Magic formula (output size after upsampling) </vt:lpstr>
      <vt:lpstr>Data preprocessing</vt:lpstr>
      <vt:lpstr>PowerPoint Presentation</vt:lpstr>
      <vt:lpstr>Z-score </vt:lpstr>
      <vt:lpstr>PowerPoint Presentation</vt:lpstr>
      <vt:lpstr> Terminologies </vt:lpstr>
      <vt:lpstr>References for these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https://www.youtube.com/watch?v=V1eYniJ0Rnk</dc:title>
  <dc:creator>Jinming Duan (School of Computer Science)</dc:creator>
  <cp:lastModifiedBy>Tony Duan</cp:lastModifiedBy>
  <cp:revision>197</cp:revision>
  <dcterms:created xsi:type="dcterms:W3CDTF">2019-07-03T16:43:13Z</dcterms:created>
  <dcterms:modified xsi:type="dcterms:W3CDTF">2021-11-04T17:15:21Z</dcterms:modified>
</cp:coreProperties>
</file>